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 id="268" r:id="rId31"/>
  </p:sldIdLst>
  <p:sldSz cx="18288000" cy="10287000"/>
  <p:notesSz cx="6858000" cy="9144000"/>
  <p:embeddedFontLst>
    <p:embeddedFont>
      <p:font typeface="Trocchi" charset="1" panose="00000500000000000000"/>
      <p:regular r:id="rId6"/>
    </p:embeddedFont>
    <p:embeddedFont>
      <p:font typeface="Arimo" charset="1" panose="020B0604020202020204"/>
      <p:regular r:id="rId7"/>
    </p:embeddedFont>
    <p:embeddedFont>
      <p:font typeface="Arimo Bold" charset="1" panose="020B0704020202020204"/>
      <p:regular r:id="rId8"/>
    </p:embeddedFont>
    <p:embeddedFont>
      <p:font typeface="Arimo Italics" charset="1" panose="020B0604020202090204"/>
      <p:regular r:id="rId9"/>
    </p:embeddedFont>
    <p:embeddedFont>
      <p:font typeface="Arimo Bold Italics" charset="1" panose="020B0704020202090204"/>
      <p:regular r:id="rId10"/>
    </p:embeddedFont>
    <p:embeddedFont>
      <p:font typeface="Fira Sans Light" charset="1" panose="020B0403050000020004"/>
      <p:regular r:id="rId11"/>
    </p:embeddedFont>
    <p:embeddedFont>
      <p:font typeface="Fira Sans Light Bold" charset="1" panose="020B0503050000020004"/>
      <p:regular r:id="rId12"/>
    </p:embeddedFont>
    <p:embeddedFont>
      <p:font typeface="Fira Sans Light Italics" charset="1" panose="020B0403050000020004"/>
      <p:regular r:id="rId13"/>
    </p:embeddedFont>
    <p:embeddedFont>
      <p:font typeface="Fira Sans Light Bold Italics" charset="1" panose="020B0503050000020004"/>
      <p:regular r:id="rId14"/>
    </p:embeddedFont>
    <p:embeddedFont>
      <p:font typeface="Fira Sans Medium" charset="1" panose="020B0603050000020004"/>
      <p:regular r:id="rId15"/>
    </p:embeddedFont>
    <p:embeddedFont>
      <p:font typeface="Fira Sans Medium Bold" charset="1" panose="020B0603050000020004"/>
      <p:regular r:id="rId16"/>
    </p:embeddedFont>
    <p:embeddedFont>
      <p:font typeface="Fira Sans Medium Italics" charset="1" panose="020B0603050000020004"/>
      <p:regular r:id="rId17"/>
    </p:embeddedFont>
    <p:embeddedFont>
      <p:font typeface="Fira Sans Medium Bold Italics" charset="1" panose="020B070305000002000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29" Target="slides/slide11.xml" Type="http://schemas.openxmlformats.org/officeDocument/2006/relationships/slide"/><Relationship Id="rId3" Target="viewProps.xml" Type="http://schemas.openxmlformats.org/officeDocument/2006/relationships/viewProps"/><Relationship Id="rId30" Target="slides/slide12.xml" Type="http://schemas.openxmlformats.org/officeDocument/2006/relationships/slide"/><Relationship Id="rId31" Target="slides/slide1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21.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2.png" Type="http://schemas.openxmlformats.org/officeDocument/2006/relationships/image"/><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 Id="rId6"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6.png" Type="http://schemas.openxmlformats.org/officeDocument/2006/relationships/image"/><Relationship Id="rId4" Target="../media/image17.jpeg" Type="http://schemas.openxmlformats.org/officeDocument/2006/relationships/image"/><Relationship Id="rId5" Target="../media/image18.jpeg" Type="http://schemas.openxmlformats.org/officeDocument/2006/relationships/image"/><Relationship Id="rId6" Target="../media/image19.jpeg" Type="http://schemas.openxmlformats.org/officeDocument/2006/relationships/image"/><Relationship Id="rId7"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232789" y="7536187"/>
            <a:ext cx="7953476" cy="6888453"/>
            <a:chOff x="0" y="0"/>
            <a:chExt cx="6202680" cy="5372100"/>
          </a:xfrm>
        </p:grpSpPr>
        <p:sp>
          <p:nvSpPr>
            <p:cNvPr name="Freeform 3" id="3"/>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nvGrpSpPr>
          <p:cNvPr name="Group 4" id="4"/>
          <p:cNvGrpSpPr/>
          <p:nvPr/>
        </p:nvGrpSpPr>
        <p:grpSpPr>
          <a:xfrm rot="0">
            <a:off x="14153591" y="4091960"/>
            <a:ext cx="7953476" cy="6888453"/>
            <a:chOff x="0" y="0"/>
            <a:chExt cx="6202680" cy="5372100"/>
          </a:xfrm>
        </p:grpSpPr>
        <p:sp>
          <p:nvSpPr>
            <p:cNvPr name="Freeform 5" id="5"/>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1836B2"/>
            </a:solidFill>
          </p:spPr>
        </p:sp>
      </p:grpSp>
      <p:pic>
        <p:nvPicPr>
          <p:cNvPr name="Picture 6" id="6"/>
          <p:cNvPicPr>
            <a:picLocks noChangeAspect="true"/>
          </p:cNvPicPr>
          <p:nvPr/>
        </p:nvPicPr>
        <p:blipFill>
          <a:blip r:embed="rId2"/>
          <a:srcRect l="0" t="0" r="0" b="0"/>
          <a:stretch>
            <a:fillRect/>
          </a:stretch>
        </p:blipFill>
        <p:spPr>
          <a:xfrm flipH="false" flipV="false" rot="0">
            <a:off x="-329997" y="-268920"/>
            <a:ext cx="11621096" cy="6404515"/>
          </a:xfrm>
          <a:prstGeom prst="rect">
            <a:avLst/>
          </a:prstGeom>
        </p:spPr>
      </p:pic>
      <p:sp>
        <p:nvSpPr>
          <p:cNvPr name="TextBox 7" id="7"/>
          <p:cNvSpPr txBox="true"/>
          <p:nvPr/>
        </p:nvSpPr>
        <p:spPr>
          <a:xfrm rot="0">
            <a:off x="1028700" y="4727800"/>
            <a:ext cx="6700818" cy="1590675"/>
          </a:xfrm>
          <a:prstGeom prst="rect">
            <a:avLst/>
          </a:prstGeom>
        </p:spPr>
        <p:txBody>
          <a:bodyPr anchor="t" rtlCol="false" tIns="0" lIns="0" bIns="0" rIns="0">
            <a:spAutoFit/>
          </a:bodyPr>
          <a:lstStyle/>
          <a:p>
            <a:pPr>
              <a:lnSpc>
                <a:spcPts val="4200"/>
              </a:lnSpc>
            </a:pPr>
            <a:r>
              <a:rPr lang="en-US" sz="3000" spc="89">
                <a:solidFill>
                  <a:srgbClr val="000000"/>
                </a:solidFill>
                <a:latin typeface="Fira Sans Light Bold"/>
              </a:rPr>
              <a:t>A platform to collect data on seniors lifestyle, nutrition and cognitive health</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26015" y="485775"/>
            <a:ext cx="8590411" cy="542925"/>
          </a:xfrm>
          <a:prstGeom prst="rect">
            <a:avLst/>
          </a:prstGeom>
        </p:spPr>
        <p:txBody>
          <a:bodyPr anchor="t" rtlCol="false" tIns="0" lIns="0" bIns="0" rIns="0">
            <a:spAutoFit/>
          </a:bodyPr>
          <a:lstStyle/>
          <a:p>
            <a:pPr>
              <a:lnSpc>
                <a:spcPts val="4200"/>
              </a:lnSpc>
            </a:pPr>
            <a:r>
              <a:rPr lang="en-US" sz="3500" spc="105">
                <a:solidFill>
                  <a:srgbClr val="A066CB"/>
                </a:solidFill>
                <a:latin typeface="Fira Sans Medium Bold"/>
              </a:rPr>
              <a:t>Clinical Ops - UX/UI DESIGNS</a:t>
            </a:r>
          </a:p>
        </p:txBody>
      </p:sp>
      <p:sp>
        <p:nvSpPr>
          <p:cNvPr name="AutoShape 3" id="3"/>
          <p:cNvSpPr/>
          <p:nvPr/>
        </p:nvSpPr>
        <p:spPr>
          <a:xfrm rot="0">
            <a:off x="731840" y="1241754"/>
            <a:ext cx="4767264" cy="0"/>
          </a:xfrm>
          <a:prstGeom prst="line">
            <a:avLst/>
          </a:prstGeom>
          <a:ln cap="rnd" w="76200">
            <a:solidFill>
              <a:srgbClr val="86C7ED"/>
            </a:solidFill>
            <a:prstDash val="sysDot"/>
            <a:headEnd type="none" len="sm" w="sm"/>
            <a:tailEnd type="none" len="sm" w="sm"/>
          </a:ln>
        </p:spPr>
      </p:sp>
      <p:grpSp>
        <p:nvGrpSpPr>
          <p:cNvPr name="Group 4" id="4"/>
          <p:cNvGrpSpPr/>
          <p:nvPr/>
        </p:nvGrpSpPr>
        <p:grpSpPr>
          <a:xfrm rot="0">
            <a:off x="1026469" y="1621286"/>
            <a:ext cx="714076" cy="618457"/>
            <a:chOff x="0" y="0"/>
            <a:chExt cx="952102" cy="824609"/>
          </a:xfrm>
        </p:grpSpPr>
        <p:grpSp>
          <p:nvGrpSpPr>
            <p:cNvPr name="Group 5" id="5"/>
            <p:cNvGrpSpPr/>
            <p:nvPr/>
          </p:nvGrpSpPr>
          <p:grpSpPr>
            <a:xfrm rot="-10800000">
              <a:off x="0" y="0"/>
              <a:ext cx="952102" cy="824609"/>
              <a:chOff x="0" y="0"/>
              <a:chExt cx="6202680" cy="5372100"/>
            </a:xfrm>
          </p:grpSpPr>
          <p:sp>
            <p:nvSpPr>
              <p:cNvPr name="Freeform 6" id="6"/>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1836B2"/>
              </a:solidFill>
            </p:spPr>
          </p:sp>
        </p:grpSp>
        <p:sp>
          <p:nvSpPr>
            <p:cNvPr name="TextBox 7" id="7"/>
            <p:cNvSpPr txBox="true"/>
            <p:nvPr/>
          </p:nvSpPr>
          <p:spPr>
            <a:xfrm rot="0">
              <a:off x="209517" y="131949"/>
              <a:ext cx="533068" cy="513086"/>
            </a:xfrm>
            <a:prstGeom prst="rect">
              <a:avLst/>
            </a:prstGeom>
          </p:spPr>
          <p:txBody>
            <a:bodyPr anchor="t" rtlCol="false" tIns="0" lIns="0" bIns="0" rIns="0">
              <a:spAutoFit/>
            </a:bodyPr>
            <a:lstStyle/>
            <a:p>
              <a:pPr algn="ctr">
                <a:lnSpc>
                  <a:spcPts val="3240"/>
                </a:lnSpc>
                <a:spcBef>
                  <a:spcPct val="0"/>
                </a:spcBef>
              </a:pPr>
              <a:r>
                <a:rPr lang="en-US" sz="2314" spc="-46">
                  <a:solidFill>
                    <a:srgbClr val="FFFFFF"/>
                  </a:solidFill>
                  <a:latin typeface="Fira Sans Medium"/>
                </a:rPr>
                <a:t>01</a:t>
              </a:r>
            </a:p>
          </p:txBody>
        </p:sp>
      </p:grpSp>
      <p:sp>
        <p:nvSpPr>
          <p:cNvPr name="AutoShape 8" id="8"/>
          <p:cNvSpPr/>
          <p:nvPr/>
        </p:nvSpPr>
        <p:spPr>
          <a:xfrm rot="0">
            <a:off x="10370918" y="5098691"/>
            <a:ext cx="6888382" cy="4242500"/>
          </a:xfrm>
          <a:prstGeom prst="rect">
            <a:avLst/>
          </a:prstGeom>
          <a:solidFill>
            <a:srgbClr val="A066CB">
              <a:alpha val="8627"/>
            </a:srgbClr>
          </a:solidFill>
        </p:spPr>
      </p:sp>
      <p:sp>
        <p:nvSpPr>
          <p:cNvPr name="TextBox 9" id="9"/>
          <p:cNvSpPr txBox="true"/>
          <p:nvPr/>
        </p:nvSpPr>
        <p:spPr>
          <a:xfrm rot="0">
            <a:off x="2036845" y="1680625"/>
            <a:ext cx="3752734" cy="514351"/>
          </a:xfrm>
          <a:prstGeom prst="rect">
            <a:avLst/>
          </a:prstGeom>
        </p:spPr>
        <p:txBody>
          <a:bodyPr anchor="t" rtlCol="false" tIns="0" lIns="0" bIns="0" rIns="0">
            <a:spAutoFit/>
          </a:bodyPr>
          <a:lstStyle/>
          <a:p>
            <a:pPr algn="l" marL="0" indent="0" lvl="0">
              <a:lnSpc>
                <a:spcPts val="4199"/>
              </a:lnSpc>
              <a:spcBef>
                <a:spcPct val="0"/>
              </a:spcBef>
            </a:pPr>
            <a:r>
              <a:rPr lang="en-US" sz="2999" spc="14">
                <a:solidFill>
                  <a:srgbClr val="000000"/>
                </a:solidFill>
                <a:latin typeface="Fira Sans Light"/>
              </a:rPr>
              <a:t>UX/UI Patient</a:t>
            </a:r>
          </a:p>
        </p:txBody>
      </p:sp>
      <p:grpSp>
        <p:nvGrpSpPr>
          <p:cNvPr name="Group 10" id="10"/>
          <p:cNvGrpSpPr/>
          <p:nvPr/>
        </p:nvGrpSpPr>
        <p:grpSpPr>
          <a:xfrm rot="0">
            <a:off x="10370918" y="2507666"/>
            <a:ext cx="2016290" cy="2043820"/>
            <a:chOff x="0" y="0"/>
            <a:chExt cx="3472180" cy="3519589"/>
          </a:xfrm>
        </p:grpSpPr>
        <p:sp>
          <p:nvSpPr>
            <p:cNvPr name="Freeform 11" id="11"/>
            <p:cNvSpPr/>
            <p:nvPr/>
          </p:nvSpPr>
          <p:spPr>
            <a:xfrm>
              <a:off x="15240" y="248920"/>
              <a:ext cx="3444240" cy="3249079"/>
            </a:xfrm>
            <a:custGeom>
              <a:avLst/>
              <a:gdLst/>
              <a:ahLst/>
              <a:cxnLst/>
              <a:rect r="r" b="b" t="t" l="l"/>
              <a:pathLst>
                <a:path h="3249079" w="3444240">
                  <a:moveTo>
                    <a:pt x="3441700" y="645160"/>
                  </a:moveTo>
                  <a:cubicBezTo>
                    <a:pt x="3444240" y="488950"/>
                    <a:pt x="3422650" y="30480"/>
                    <a:pt x="3422650" y="30480"/>
                  </a:cubicBezTo>
                  <a:cubicBezTo>
                    <a:pt x="3422650" y="30480"/>
                    <a:pt x="3037840" y="40640"/>
                    <a:pt x="2684780" y="40640"/>
                  </a:cubicBezTo>
                  <a:cubicBezTo>
                    <a:pt x="2653030" y="40640"/>
                    <a:pt x="2401570" y="40640"/>
                    <a:pt x="2341880" y="40640"/>
                  </a:cubicBezTo>
                  <a:cubicBezTo>
                    <a:pt x="1906270" y="40640"/>
                    <a:pt x="1042670" y="38100"/>
                    <a:pt x="795020" y="33020"/>
                  </a:cubicBezTo>
                  <a:cubicBezTo>
                    <a:pt x="482600" y="20320"/>
                    <a:pt x="11430" y="0"/>
                    <a:pt x="10160" y="29210"/>
                  </a:cubicBezTo>
                  <a:cubicBezTo>
                    <a:pt x="8890" y="58420"/>
                    <a:pt x="21590" y="440690"/>
                    <a:pt x="21590" y="440690"/>
                  </a:cubicBezTo>
                  <a:cubicBezTo>
                    <a:pt x="21590" y="440690"/>
                    <a:pt x="21590" y="2400719"/>
                    <a:pt x="21590" y="2592489"/>
                  </a:cubicBezTo>
                  <a:cubicBezTo>
                    <a:pt x="6350" y="2837599"/>
                    <a:pt x="0" y="3210979"/>
                    <a:pt x="0" y="3210979"/>
                  </a:cubicBezTo>
                  <a:cubicBezTo>
                    <a:pt x="204470" y="3241459"/>
                    <a:pt x="450850" y="3249079"/>
                    <a:pt x="657860" y="3246539"/>
                  </a:cubicBezTo>
                  <a:cubicBezTo>
                    <a:pt x="891540" y="3246539"/>
                    <a:pt x="2616200" y="3246539"/>
                    <a:pt x="2616200" y="3246539"/>
                  </a:cubicBezTo>
                  <a:lnTo>
                    <a:pt x="3402330" y="3232569"/>
                  </a:lnTo>
                  <a:cubicBezTo>
                    <a:pt x="3402330" y="3232569"/>
                    <a:pt x="3441700" y="2530259"/>
                    <a:pt x="3441700" y="2404529"/>
                  </a:cubicBezTo>
                  <a:cubicBezTo>
                    <a:pt x="3441700" y="2230539"/>
                    <a:pt x="3439160" y="803910"/>
                    <a:pt x="3441700" y="645160"/>
                  </a:cubicBezTo>
                  <a:close/>
                </a:path>
              </a:pathLst>
            </a:custGeom>
            <a:solidFill>
              <a:srgbClr val="86C7ED"/>
            </a:solidFill>
          </p:spPr>
        </p:sp>
        <p:sp>
          <p:nvSpPr>
            <p:cNvPr name="Freeform 12" id="12"/>
            <p:cNvSpPr/>
            <p:nvPr/>
          </p:nvSpPr>
          <p:spPr>
            <a:xfrm>
              <a:off x="469900" y="10160"/>
              <a:ext cx="1583690" cy="554990"/>
            </a:xfrm>
            <a:custGeom>
              <a:avLst/>
              <a:gdLst/>
              <a:ahLst/>
              <a:cxnLst/>
              <a:rect r="r" b="b" t="t" l="l"/>
              <a:pathLst>
                <a:path h="554990" w="1583690">
                  <a:moveTo>
                    <a:pt x="27940" y="0"/>
                  </a:moveTo>
                  <a:cubicBezTo>
                    <a:pt x="27940" y="0"/>
                    <a:pt x="990600" y="95250"/>
                    <a:pt x="1109980" y="97790"/>
                  </a:cubicBezTo>
                  <a:lnTo>
                    <a:pt x="1558290" y="106680"/>
                  </a:lnTo>
                  <a:lnTo>
                    <a:pt x="1557020" y="199390"/>
                  </a:lnTo>
                  <a:cubicBezTo>
                    <a:pt x="1557020" y="199390"/>
                    <a:pt x="1583690" y="342900"/>
                    <a:pt x="1582420" y="402590"/>
                  </a:cubicBezTo>
                  <a:lnTo>
                    <a:pt x="1579880" y="554990"/>
                  </a:lnTo>
                  <a:cubicBezTo>
                    <a:pt x="1579880" y="554990"/>
                    <a:pt x="975360" y="504190"/>
                    <a:pt x="825500" y="497840"/>
                  </a:cubicBezTo>
                  <a:cubicBezTo>
                    <a:pt x="511810" y="482600"/>
                    <a:pt x="11430" y="414020"/>
                    <a:pt x="11430" y="414020"/>
                  </a:cubicBezTo>
                  <a:lnTo>
                    <a:pt x="0" y="261620"/>
                  </a:lnTo>
                  <a:lnTo>
                    <a:pt x="48260" y="135890"/>
                  </a:lnTo>
                  <a:lnTo>
                    <a:pt x="27940" y="0"/>
                  </a:lnTo>
                  <a:close/>
                </a:path>
              </a:pathLst>
            </a:custGeom>
            <a:solidFill>
              <a:srgbClr val="000000"/>
            </a:solidFill>
          </p:spPr>
        </p:sp>
      </p:grpSp>
      <p:sp>
        <p:nvSpPr>
          <p:cNvPr name="TextBox 13" id="13"/>
          <p:cNvSpPr txBox="true"/>
          <p:nvPr/>
        </p:nvSpPr>
        <p:spPr>
          <a:xfrm rot="0">
            <a:off x="10370918" y="2973574"/>
            <a:ext cx="2036086" cy="1226507"/>
          </a:xfrm>
          <a:prstGeom prst="rect">
            <a:avLst/>
          </a:prstGeom>
        </p:spPr>
        <p:txBody>
          <a:bodyPr anchor="t" rtlCol="false" tIns="0" lIns="0" bIns="0" rIns="0">
            <a:spAutoFit/>
          </a:bodyPr>
          <a:lstStyle/>
          <a:p>
            <a:pPr algn="ctr" marL="0" indent="0" lvl="0">
              <a:lnSpc>
                <a:spcPts val="3310"/>
              </a:lnSpc>
              <a:spcBef>
                <a:spcPct val="0"/>
              </a:spcBef>
            </a:pPr>
            <a:r>
              <a:rPr lang="en-US" sz="2364" spc="11">
                <a:solidFill>
                  <a:srgbClr val="000000"/>
                </a:solidFill>
                <a:latin typeface="Fira Sans Light Bold"/>
              </a:rPr>
              <a:t>Fast and simple data logging</a:t>
            </a:r>
          </a:p>
        </p:txBody>
      </p:sp>
      <p:grpSp>
        <p:nvGrpSpPr>
          <p:cNvPr name="Group 14" id="14"/>
          <p:cNvGrpSpPr/>
          <p:nvPr/>
        </p:nvGrpSpPr>
        <p:grpSpPr>
          <a:xfrm rot="0">
            <a:off x="12788896" y="2511969"/>
            <a:ext cx="2052427" cy="2035214"/>
            <a:chOff x="0" y="0"/>
            <a:chExt cx="3180080" cy="3153410"/>
          </a:xfrm>
        </p:grpSpPr>
        <p:sp>
          <p:nvSpPr>
            <p:cNvPr name="Freeform 15" id="15"/>
            <p:cNvSpPr/>
            <p:nvPr/>
          </p:nvSpPr>
          <p:spPr>
            <a:xfrm>
              <a:off x="0" y="218440"/>
              <a:ext cx="3178810" cy="2934970"/>
            </a:xfrm>
            <a:custGeom>
              <a:avLst/>
              <a:gdLst/>
              <a:ahLst/>
              <a:cxnLst/>
              <a:rect r="r" b="b" t="t" l="l"/>
              <a:pathLst>
                <a:path h="2934970" w="3178810">
                  <a:moveTo>
                    <a:pt x="0" y="16510"/>
                  </a:moveTo>
                  <a:cubicBezTo>
                    <a:pt x="0" y="16510"/>
                    <a:pt x="2540" y="345440"/>
                    <a:pt x="2540" y="754380"/>
                  </a:cubicBezTo>
                  <a:cubicBezTo>
                    <a:pt x="2540" y="1163320"/>
                    <a:pt x="7620" y="1753870"/>
                    <a:pt x="7620" y="2014220"/>
                  </a:cubicBezTo>
                  <a:cubicBezTo>
                    <a:pt x="7620" y="2208530"/>
                    <a:pt x="16510" y="2607310"/>
                    <a:pt x="21590" y="2799080"/>
                  </a:cubicBezTo>
                  <a:lnTo>
                    <a:pt x="130810" y="2913380"/>
                  </a:lnTo>
                  <a:cubicBezTo>
                    <a:pt x="275590" y="2921000"/>
                    <a:pt x="543560" y="2934970"/>
                    <a:pt x="793750" y="2934970"/>
                  </a:cubicBezTo>
                  <a:lnTo>
                    <a:pt x="3178810" y="2934970"/>
                  </a:lnTo>
                  <a:lnTo>
                    <a:pt x="3178810" y="698500"/>
                  </a:lnTo>
                  <a:cubicBezTo>
                    <a:pt x="3178810" y="323850"/>
                    <a:pt x="3169920" y="46990"/>
                    <a:pt x="3169920" y="46990"/>
                  </a:cubicBezTo>
                  <a:cubicBezTo>
                    <a:pt x="3014980" y="26670"/>
                    <a:pt x="2858770" y="16510"/>
                    <a:pt x="2701290" y="17780"/>
                  </a:cubicBezTo>
                  <a:cubicBezTo>
                    <a:pt x="2428240" y="17780"/>
                    <a:pt x="944880" y="22860"/>
                    <a:pt x="694690" y="13970"/>
                  </a:cubicBezTo>
                  <a:cubicBezTo>
                    <a:pt x="360680" y="0"/>
                    <a:pt x="0" y="16510"/>
                    <a:pt x="0" y="16510"/>
                  </a:cubicBezTo>
                  <a:close/>
                </a:path>
              </a:pathLst>
            </a:custGeom>
            <a:solidFill>
              <a:srgbClr val="A066CB"/>
            </a:solidFill>
          </p:spPr>
        </p:sp>
        <p:sp>
          <p:nvSpPr>
            <p:cNvPr name="Freeform 16" id="16"/>
            <p:cNvSpPr/>
            <p:nvPr/>
          </p:nvSpPr>
          <p:spPr>
            <a:xfrm>
              <a:off x="21590" y="0"/>
              <a:ext cx="2689860" cy="3133090"/>
            </a:xfrm>
            <a:custGeom>
              <a:avLst/>
              <a:gdLst/>
              <a:ahLst/>
              <a:cxnLst/>
              <a:rect r="r" b="b" t="t" l="l"/>
              <a:pathLst>
                <a:path h="3133090" w="2689860">
                  <a:moveTo>
                    <a:pt x="0" y="3018790"/>
                  </a:moveTo>
                  <a:lnTo>
                    <a:pt x="109220" y="3133090"/>
                  </a:lnTo>
                  <a:lnTo>
                    <a:pt x="123190" y="2999740"/>
                  </a:lnTo>
                  <a:lnTo>
                    <a:pt x="0" y="3018790"/>
                  </a:lnTo>
                  <a:close/>
                  <a:moveTo>
                    <a:pt x="1490980" y="106680"/>
                  </a:moveTo>
                  <a:cubicBezTo>
                    <a:pt x="1490980" y="106680"/>
                    <a:pt x="1908810" y="64770"/>
                    <a:pt x="2045970" y="55880"/>
                  </a:cubicBezTo>
                  <a:cubicBezTo>
                    <a:pt x="2183130" y="46990"/>
                    <a:pt x="2663190" y="0"/>
                    <a:pt x="2663190" y="0"/>
                  </a:cubicBezTo>
                  <a:cubicBezTo>
                    <a:pt x="2656840" y="41910"/>
                    <a:pt x="2655570" y="86360"/>
                    <a:pt x="2660650" y="128270"/>
                  </a:cubicBezTo>
                  <a:cubicBezTo>
                    <a:pt x="2667000" y="167640"/>
                    <a:pt x="2669540" y="208280"/>
                    <a:pt x="2668270" y="248920"/>
                  </a:cubicBezTo>
                  <a:lnTo>
                    <a:pt x="2689860" y="318770"/>
                  </a:lnTo>
                  <a:lnTo>
                    <a:pt x="2679700" y="419100"/>
                  </a:lnTo>
                  <a:cubicBezTo>
                    <a:pt x="2679700" y="419100"/>
                    <a:pt x="1929130" y="454660"/>
                    <a:pt x="1791970" y="471170"/>
                  </a:cubicBezTo>
                  <a:cubicBezTo>
                    <a:pt x="1654810" y="487680"/>
                    <a:pt x="1450340" y="486410"/>
                    <a:pt x="1450340" y="486410"/>
                  </a:cubicBezTo>
                  <a:cubicBezTo>
                    <a:pt x="1450340" y="486410"/>
                    <a:pt x="1442720" y="365760"/>
                    <a:pt x="1455420" y="322580"/>
                  </a:cubicBezTo>
                  <a:cubicBezTo>
                    <a:pt x="1465580" y="288290"/>
                    <a:pt x="1469390" y="251460"/>
                    <a:pt x="1464310" y="214630"/>
                  </a:cubicBezTo>
                  <a:cubicBezTo>
                    <a:pt x="1464310" y="186690"/>
                    <a:pt x="1490980" y="106680"/>
                    <a:pt x="1490980" y="106680"/>
                  </a:cubicBezTo>
                  <a:close/>
                </a:path>
              </a:pathLst>
            </a:custGeom>
            <a:solidFill>
              <a:srgbClr val="000000"/>
            </a:solidFill>
          </p:spPr>
        </p:sp>
      </p:grpSp>
      <p:sp>
        <p:nvSpPr>
          <p:cNvPr name="TextBox 17" id="17"/>
          <p:cNvSpPr txBox="true"/>
          <p:nvPr/>
        </p:nvSpPr>
        <p:spPr>
          <a:xfrm rot="0">
            <a:off x="12906375" y="2973574"/>
            <a:ext cx="1817468" cy="1226507"/>
          </a:xfrm>
          <a:prstGeom prst="rect">
            <a:avLst/>
          </a:prstGeom>
        </p:spPr>
        <p:txBody>
          <a:bodyPr anchor="t" rtlCol="false" tIns="0" lIns="0" bIns="0" rIns="0">
            <a:spAutoFit/>
          </a:bodyPr>
          <a:lstStyle/>
          <a:p>
            <a:pPr algn="ctr" marL="0" indent="0" lvl="0">
              <a:lnSpc>
                <a:spcPts val="3310"/>
              </a:lnSpc>
              <a:spcBef>
                <a:spcPct val="0"/>
              </a:spcBef>
            </a:pPr>
            <a:r>
              <a:rPr lang="en-US" sz="2364" spc="11">
                <a:solidFill>
                  <a:srgbClr val="FFFFFF"/>
                </a:solidFill>
                <a:latin typeface="Fira Sans Light Bold"/>
              </a:rPr>
              <a:t>Minimal additional training</a:t>
            </a:r>
          </a:p>
        </p:txBody>
      </p:sp>
      <p:sp>
        <p:nvSpPr>
          <p:cNvPr name="TextBox 18" id="18"/>
          <p:cNvSpPr txBox="true"/>
          <p:nvPr/>
        </p:nvSpPr>
        <p:spPr>
          <a:xfrm rot="0">
            <a:off x="10370918" y="1671100"/>
            <a:ext cx="3752734" cy="523875"/>
          </a:xfrm>
          <a:prstGeom prst="rect">
            <a:avLst/>
          </a:prstGeom>
        </p:spPr>
        <p:txBody>
          <a:bodyPr anchor="t" rtlCol="false" tIns="0" lIns="0" bIns="0" rIns="0">
            <a:spAutoFit/>
          </a:bodyPr>
          <a:lstStyle/>
          <a:p>
            <a:pPr algn="l" marL="0" indent="0" lvl="0">
              <a:lnSpc>
                <a:spcPts val="4200"/>
              </a:lnSpc>
              <a:spcBef>
                <a:spcPct val="0"/>
              </a:spcBef>
            </a:pPr>
            <a:r>
              <a:rPr lang="en-US" sz="3000" spc="15">
                <a:solidFill>
                  <a:srgbClr val="000000"/>
                </a:solidFill>
                <a:latin typeface="Fira Sans Light"/>
              </a:rPr>
              <a:t>UX/UI Operator</a:t>
            </a:r>
          </a:p>
        </p:txBody>
      </p:sp>
      <p:sp>
        <p:nvSpPr>
          <p:cNvPr name="AutoShape 19" id="19"/>
          <p:cNvSpPr/>
          <p:nvPr/>
        </p:nvSpPr>
        <p:spPr>
          <a:xfrm rot="0">
            <a:off x="1028700" y="5179755"/>
            <a:ext cx="6888382" cy="4242500"/>
          </a:xfrm>
          <a:prstGeom prst="rect">
            <a:avLst/>
          </a:prstGeom>
          <a:solidFill>
            <a:srgbClr val="A066CB">
              <a:alpha val="8627"/>
            </a:srgbClr>
          </a:solidFill>
        </p:spPr>
      </p:sp>
      <p:grpSp>
        <p:nvGrpSpPr>
          <p:cNvPr name="Group 20" id="20"/>
          <p:cNvGrpSpPr/>
          <p:nvPr/>
        </p:nvGrpSpPr>
        <p:grpSpPr>
          <a:xfrm rot="-10800000">
            <a:off x="1685711" y="7005463"/>
            <a:ext cx="341236" cy="295542"/>
            <a:chOff x="0" y="0"/>
            <a:chExt cx="6202680" cy="5372100"/>
          </a:xfrm>
        </p:grpSpPr>
        <p:sp>
          <p:nvSpPr>
            <p:cNvPr name="Freeform 21" id="21"/>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nvGrpSpPr>
          <p:cNvPr name="Group 22" id="22"/>
          <p:cNvGrpSpPr/>
          <p:nvPr/>
        </p:nvGrpSpPr>
        <p:grpSpPr>
          <a:xfrm rot="0">
            <a:off x="1028700" y="2588730"/>
            <a:ext cx="2016290" cy="2043820"/>
            <a:chOff x="0" y="0"/>
            <a:chExt cx="3472180" cy="3519589"/>
          </a:xfrm>
        </p:grpSpPr>
        <p:sp>
          <p:nvSpPr>
            <p:cNvPr name="Freeform 23" id="23"/>
            <p:cNvSpPr/>
            <p:nvPr/>
          </p:nvSpPr>
          <p:spPr>
            <a:xfrm>
              <a:off x="15240" y="248920"/>
              <a:ext cx="3444240" cy="3249079"/>
            </a:xfrm>
            <a:custGeom>
              <a:avLst/>
              <a:gdLst/>
              <a:ahLst/>
              <a:cxnLst/>
              <a:rect r="r" b="b" t="t" l="l"/>
              <a:pathLst>
                <a:path h="3249079" w="3444240">
                  <a:moveTo>
                    <a:pt x="3441700" y="645160"/>
                  </a:moveTo>
                  <a:cubicBezTo>
                    <a:pt x="3444240" y="488950"/>
                    <a:pt x="3422650" y="30480"/>
                    <a:pt x="3422650" y="30480"/>
                  </a:cubicBezTo>
                  <a:cubicBezTo>
                    <a:pt x="3422650" y="30480"/>
                    <a:pt x="3037840" y="40640"/>
                    <a:pt x="2684780" y="40640"/>
                  </a:cubicBezTo>
                  <a:cubicBezTo>
                    <a:pt x="2653030" y="40640"/>
                    <a:pt x="2401570" y="40640"/>
                    <a:pt x="2341880" y="40640"/>
                  </a:cubicBezTo>
                  <a:cubicBezTo>
                    <a:pt x="1906270" y="40640"/>
                    <a:pt x="1042670" y="38100"/>
                    <a:pt x="795020" y="33020"/>
                  </a:cubicBezTo>
                  <a:cubicBezTo>
                    <a:pt x="482600" y="20320"/>
                    <a:pt x="11430" y="0"/>
                    <a:pt x="10160" y="29210"/>
                  </a:cubicBezTo>
                  <a:cubicBezTo>
                    <a:pt x="8890" y="58420"/>
                    <a:pt x="21590" y="440690"/>
                    <a:pt x="21590" y="440690"/>
                  </a:cubicBezTo>
                  <a:cubicBezTo>
                    <a:pt x="21590" y="440690"/>
                    <a:pt x="21590" y="2400719"/>
                    <a:pt x="21590" y="2592489"/>
                  </a:cubicBezTo>
                  <a:cubicBezTo>
                    <a:pt x="6350" y="2837599"/>
                    <a:pt x="0" y="3210979"/>
                    <a:pt x="0" y="3210979"/>
                  </a:cubicBezTo>
                  <a:cubicBezTo>
                    <a:pt x="204470" y="3241459"/>
                    <a:pt x="450850" y="3249079"/>
                    <a:pt x="657860" y="3246539"/>
                  </a:cubicBezTo>
                  <a:cubicBezTo>
                    <a:pt x="891540" y="3246539"/>
                    <a:pt x="2616200" y="3246539"/>
                    <a:pt x="2616200" y="3246539"/>
                  </a:cubicBezTo>
                  <a:lnTo>
                    <a:pt x="3402330" y="3232569"/>
                  </a:lnTo>
                  <a:cubicBezTo>
                    <a:pt x="3402330" y="3232569"/>
                    <a:pt x="3441700" y="2530259"/>
                    <a:pt x="3441700" y="2404529"/>
                  </a:cubicBezTo>
                  <a:cubicBezTo>
                    <a:pt x="3441700" y="2230539"/>
                    <a:pt x="3439160" y="803910"/>
                    <a:pt x="3441700" y="645160"/>
                  </a:cubicBezTo>
                  <a:close/>
                </a:path>
              </a:pathLst>
            </a:custGeom>
            <a:solidFill>
              <a:srgbClr val="86C7ED"/>
            </a:solidFill>
          </p:spPr>
        </p:sp>
        <p:sp>
          <p:nvSpPr>
            <p:cNvPr name="Freeform 24" id="24"/>
            <p:cNvSpPr/>
            <p:nvPr/>
          </p:nvSpPr>
          <p:spPr>
            <a:xfrm>
              <a:off x="469900" y="10160"/>
              <a:ext cx="1583690" cy="554990"/>
            </a:xfrm>
            <a:custGeom>
              <a:avLst/>
              <a:gdLst/>
              <a:ahLst/>
              <a:cxnLst/>
              <a:rect r="r" b="b" t="t" l="l"/>
              <a:pathLst>
                <a:path h="554990" w="1583690">
                  <a:moveTo>
                    <a:pt x="27940" y="0"/>
                  </a:moveTo>
                  <a:cubicBezTo>
                    <a:pt x="27940" y="0"/>
                    <a:pt x="990600" y="95250"/>
                    <a:pt x="1109980" y="97790"/>
                  </a:cubicBezTo>
                  <a:lnTo>
                    <a:pt x="1558290" y="106680"/>
                  </a:lnTo>
                  <a:lnTo>
                    <a:pt x="1557020" y="199390"/>
                  </a:lnTo>
                  <a:cubicBezTo>
                    <a:pt x="1557020" y="199390"/>
                    <a:pt x="1583690" y="342900"/>
                    <a:pt x="1582420" y="402590"/>
                  </a:cubicBezTo>
                  <a:lnTo>
                    <a:pt x="1579880" y="554990"/>
                  </a:lnTo>
                  <a:cubicBezTo>
                    <a:pt x="1579880" y="554990"/>
                    <a:pt x="975360" y="504190"/>
                    <a:pt x="825500" y="497840"/>
                  </a:cubicBezTo>
                  <a:cubicBezTo>
                    <a:pt x="511810" y="482600"/>
                    <a:pt x="11430" y="414020"/>
                    <a:pt x="11430" y="414020"/>
                  </a:cubicBezTo>
                  <a:lnTo>
                    <a:pt x="0" y="261620"/>
                  </a:lnTo>
                  <a:lnTo>
                    <a:pt x="48260" y="135890"/>
                  </a:lnTo>
                  <a:lnTo>
                    <a:pt x="27940" y="0"/>
                  </a:lnTo>
                  <a:close/>
                </a:path>
              </a:pathLst>
            </a:custGeom>
            <a:solidFill>
              <a:srgbClr val="000000"/>
            </a:solidFill>
          </p:spPr>
        </p:sp>
      </p:grpSp>
      <p:grpSp>
        <p:nvGrpSpPr>
          <p:cNvPr name="Group 25" id="25"/>
          <p:cNvGrpSpPr/>
          <p:nvPr/>
        </p:nvGrpSpPr>
        <p:grpSpPr>
          <a:xfrm rot="0">
            <a:off x="3446677" y="2593033"/>
            <a:ext cx="2052427" cy="2035214"/>
            <a:chOff x="0" y="0"/>
            <a:chExt cx="3180080" cy="3153410"/>
          </a:xfrm>
        </p:grpSpPr>
        <p:sp>
          <p:nvSpPr>
            <p:cNvPr name="Freeform 26" id="26"/>
            <p:cNvSpPr/>
            <p:nvPr/>
          </p:nvSpPr>
          <p:spPr>
            <a:xfrm>
              <a:off x="0" y="218440"/>
              <a:ext cx="3178810" cy="2934970"/>
            </a:xfrm>
            <a:custGeom>
              <a:avLst/>
              <a:gdLst/>
              <a:ahLst/>
              <a:cxnLst/>
              <a:rect r="r" b="b" t="t" l="l"/>
              <a:pathLst>
                <a:path h="2934970" w="3178810">
                  <a:moveTo>
                    <a:pt x="0" y="16510"/>
                  </a:moveTo>
                  <a:cubicBezTo>
                    <a:pt x="0" y="16510"/>
                    <a:pt x="2540" y="345440"/>
                    <a:pt x="2540" y="754380"/>
                  </a:cubicBezTo>
                  <a:cubicBezTo>
                    <a:pt x="2540" y="1163320"/>
                    <a:pt x="7620" y="1753870"/>
                    <a:pt x="7620" y="2014220"/>
                  </a:cubicBezTo>
                  <a:cubicBezTo>
                    <a:pt x="7620" y="2208530"/>
                    <a:pt x="16510" y="2607310"/>
                    <a:pt x="21590" y="2799080"/>
                  </a:cubicBezTo>
                  <a:lnTo>
                    <a:pt x="130810" y="2913380"/>
                  </a:lnTo>
                  <a:cubicBezTo>
                    <a:pt x="275590" y="2921000"/>
                    <a:pt x="543560" y="2934970"/>
                    <a:pt x="793750" y="2934970"/>
                  </a:cubicBezTo>
                  <a:lnTo>
                    <a:pt x="3178810" y="2934970"/>
                  </a:lnTo>
                  <a:lnTo>
                    <a:pt x="3178810" y="698500"/>
                  </a:lnTo>
                  <a:cubicBezTo>
                    <a:pt x="3178810" y="323850"/>
                    <a:pt x="3169920" y="46990"/>
                    <a:pt x="3169920" y="46990"/>
                  </a:cubicBezTo>
                  <a:cubicBezTo>
                    <a:pt x="3014980" y="26670"/>
                    <a:pt x="2858770" y="16510"/>
                    <a:pt x="2701290" y="17780"/>
                  </a:cubicBezTo>
                  <a:cubicBezTo>
                    <a:pt x="2428240" y="17780"/>
                    <a:pt x="944880" y="22860"/>
                    <a:pt x="694690" y="13970"/>
                  </a:cubicBezTo>
                  <a:cubicBezTo>
                    <a:pt x="360680" y="0"/>
                    <a:pt x="0" y="16510"/>
                    <a:pt x="0" y="16510"/>
                  </a:cubicBezTo>
                  <a:close/>
                </a:path>
              </a:pathLst>
            </a:custGeom>
            <a:solidFill>
              <a:srgbClr val="A066CB"/>
            </a:solidFill>
          </p:spPr>
        </p:sp>
        <p:sp>
          <p:nvSpPr>
            <p:cNvPr name="Freeform 27" id="27"/>
            <p:cNvSpPr/>
            <p:nvPr/>
          </p:nvSpPr>
          <p:spPr>
            <a:xfrm>
              <a:off x="21590" y="0"/>
              <a:ext cx="2689860" cy="3133090"/>
            </a:xfrm>
            <a:custGeom>
              <a:avLst/>
              <a:gdLst/>
              <a:ahLst/>
              <a:cxnLst/>
              <a:rect r="r" b="b" t="t" l="l"/>
              <a:pathLst>
                <a:path h="3133090" w="2689860">
                  <a:moveTo>
                    <a:pt x="0" y="3018790"/>
                  </a:moveTo>
                  <a:lnTo>
                    <a:pt x="109220" y="3133090"/>
                  </a:lnTo>
                  <a:lnTo>
                    <a:pt x="123190" y="2999740"/>
                  </a:lnTo>
                  <a:lnTo>
                    <a:pt x="0" y="3018790"/>
                  </a:lnTo>
                  <a:close/>
                  <a:moveTo>
                    <a:pt x="1490980" y="106680"/>
                  </a:moveTo>
                  <a:cubicBezTo>
                    <a:pt x="1490980" y="106680"/>
                    <a:pt x="1908810" y="64770"/>
                    <a:pt x="2045970" y="55880"/>
                  </a:cubicBezTo>
                  <a:cubicBezTo>
                    <a:pt x="2183130" y="46990"/>
                    <a:pt x="2663190" y="0"/>
                    <a:pt x="2663190" y="0"/>
                  </a:cubicBezTo>
                  <a:cubicBezTo>
                    <a:pt x="2656840" y="41910"/>
                    <a:pt x="2655570" y="86360"/>
                    <a:pt x="2660650" y="128270"/>
                  </a:cubicBezTo>
                  <a:cubicBezTo>
                    <a:pt x="2667000" y="167640"/>
                    <a:pt x="2669540" y="208280"/>
                    <a:pt x="2668270" y="248920"/>
                  </a:cubicBezTo>
                  <a:lnTo>
                    <a:pt x="2689860" y="318770"/>
                  </a:lnTo>
                  <a:lnTo>
                    <a:pt x="2679700" y="419100"/>
                  </a:lnTo>
                  <a:cubicBezTo>
                    <a:pt x="2679700" y="419100"/>
                    <a:pt x="1929130" y="454660"/>
                    <a:pt x="1791970" y="471170"/>
                  </a:cubicBezTo>
                  <a:cubicBezTo>
                    <a:pt x="1654810" y="487680"/>
                    <a:pt x="1450340" y="486410"/>
                    <a:pt x="1450340" y="486410"/>
                  </a:cubicBezTo>
                  <a:cubicBezTo>
                    <a:pt x="1450340" y="486410"/>
                    <a:pt x="1442720" y="365760"/>
                    <a:pt x="1455420" y="322580"/>
                  </a:cubicBezTo>
                  <a:cubicBezTo>
                    <a:pt x="1465580" y="288290"/>
                    <a:pt x="1469390" y="251460"/>
                    <a:pt x="1464310" y="214630"/>
                  </a:cubicBezTo>
                  <a:cubicBezTo>
                    <a:pt x="1464310" y="186690"/>
                    <a:pt x="1490980" y="106680"/>
                    <a:pt x="1490980" y="106680"/>
                  </a:cubicBezTo>
                  <a:close/>
                </a:path>
              </a:pathLst>
            </a:custGeom>
            <a:solidFill>
              <a:srgbClr val="000000"/>
            </a:solidFill>
          </p:spPr>
        </p:sp>
      </p:grpSp>
      <p:grpSp>
        <p:nvGrpSpPr>
          <p:cNvPr name="Group 28" id="28"/>
          <p:cNvGrpSpPr/>
          <p:nvPr/>
        </p:nvGrpSpPr>
        <p:grpSpPr>
          <a:xfrm rot="0">
            <a:off x="5900792" y="2584427"/>
            <a:ext cx="2016290" cy="2052427"/>
            <a:chOff x="0" y="0"/>
            <a:chExt cx="3472180" cy="3534410"/>
          </a:xfrm>
        </p:grpSpPr>
        <p:sp>
          <p:nvSpPr>
            <p:cNvPr name="Freeform 29" id="29"/>
            <p:cNvSpPr/>
            <p:nvPr/>
          </p:nvSpPr>
          <p:spPr>
            <a:xfrm>
              <a:off x="15240" y="248920"/>
              <a:ext cx="3444240" cy="3263900"/>
            </a:xfrm>
            <a:custGeom>
              <a:avLst/>
              <a:gdLst/>
              <a:ahLst/>
              <a:cxnLst/>
              <a:rect r="r" b="b" t="t" l="l"/>
              <a:pathLst>
                <a:path h="3263900" w="3444240">
                  <a:moveTo>
                    <a:pt x="3441700" y="645160"/>
                  </a:moveTo>
                  <a:cubicBezTo>
                    <a:pt x="3444240" y="488950"/>
                    <a:pt x="3422650" y="30480"/>
                    <a:pt x="3422650" y="30480"/>
                  </a:cubicBezTo>
                  <a:cubicBezTo>
                    <a:pt x="3422650" y="30480"/>
                    <a:pt x="3037840" y="40640"/>
                    <a:pt x="2684780" y="40640"/>
                  </a:cubicBezTo>
                  <a:cubicBezTo>
                    <a:pt x="2653030" y="40640"/>
                    <a:pt x="2401570" y="40640"/>
                    <a:pt x="2341880" y="40640"/>
                  </a:cubicBezTo>
                  <a:cubicBezTo>
                    <a:pt x="1906270" y="40640"/>
                    <a:pt x="1042670" y="38100"/>
                    <a:pt x="795020" y="33020"/>
                  </a:cubicBezTo>
                  <a:cubicBezTo>
                    <a:pt x="482600" y="20320"/>
                    <a:pt x="11430" y="0"/>
                    <a:pt x="10160" y="29210"/>
                  </a:cubicBezTo>
                  <a:cubicBezTo>
                    <a:pt x="8890" y="58420"/>
                    <a:pt x="21590" y="440690"/>
                    <a:pt x="21590" y="440690"/>
                  </a:cubicBezTo>
                  <a:cubicBezTo>
                    <a:pt x="21590" y="440690"/>
                    <a:pt x="21590" y="2415540"/>
                    <a:pt x="21590" y="2607310"/>
                  </a:cubicBezTo>
                  <a:cubicBezTo>
                    <a:pt x="6350" y="2852420"/>
                    <a:pt x="0" y="3225800"/>
                    <a:pt x="0" y="3225800"/>
                  </a:cubicBezTo>
                  <a:cubicBezTo>
                    <a:pt x="204470" y="3256280"/>
                    <a:pt x="450850" y="3263900"/>
                    <a:pt x="657860" y="3261360"/>
                  </a:cubicBezTo>
                  <a:cubicBezTo>
                    <a:pt x="891540" y="3261360"/>
                    <a:pt x="2616200" y="3261360"/>
                    <a:pt x="2616200" y="3261360"/>
                  </a:cubicBezTo>
                  <a:lnTo>
                    <a:pt x="3402330" y="3247390"/>
                  </a:lnTo>
                  <a:cubicBezTo>
                    <a:pt x="3402330" y="3247390"/>
                    <a:pt x="3441700" y="2545080"/>
                    <a:pt x="3441700" y="2419350"/>
                  </a:cubicBezTo>
                  <a:cubicBezTo>
                    <a:pt x="3441700" y="2245360"/>
                    <a:pt x="3439160" y="803910"/>
                    <a:pt x="3441700" y="645160"/>
                  </a:cubicBezTo>
                  <a:close/>
                </a:path>
              </a:pathLst>
            </a:custGeom>
            <a:solidFill>
              <a:srgbClr val="1836B2"/>
            </a:solidFill>
          </p:spPr>
        </p:sp>
        <p:sp>
          <p:nvSpPr>
            <p:cNvPr name="Freeform 30" id="30"/>
            <p:cNvSpPr/>
            <p:nvPr/>
          </p:nvSpPr>
          <p:spPr>
            <a:xfrm>
              <a:off x="469900" y="10160"/>
              <a:ext cx="1583690" cy="554990"/>
            </a:xfrm>
            <a:custGeom>
              <a:avLst/>
              <a:gdLst/>
              <a:ahLst/>
              <a:cxnLst/>
              <a:rect r="r" b="b" t="t" l="l"/>
              <a:pathLst>
                <a:path h="554990" w="1583690">
                  <a:moveTo>
                    <a:pt x="27940" y="0"/>
                  </a:moveTo>
                  <a:cubicBezTo>
                    <a:pt x="27940" y="0"/>
                    <a:pt x="990600" y="95250"/>
                    <a:pt x="1109980" y="97790"/>
                  </a:cubicBezTo>
                  <a:lnTo>
                    <a:pt x="1558290" y="106680"/>
                  </a:lnTo>
                  <a:lnTo>
                    <a:pt x="1557020" y="199390"/>
                  </a:lnTo>
                  <a:cubicBezTo>
                    <a:pt x="1557020" y="199390"/>
                    <a:pt x="1583690" y="342900"/>
                    <a:pt x="1582420" y="402590"/>
                  </a:cubicBezTo>
                  <a:lnTo>
                    <a:pt x="1579880" y="554990"/>
                  </a:lnTo>
                  <a:cubicBezTo>
                    <a:pt x="1579880" y="554990"/>
                    <a:pt x="975360" y="504190"/>
                    <a:pt x="825500" y="497840"/>
                  </a:cubicBezTo>
                  <a:cubicBezTo>
                    <a:pt x="511810" y="482600"/>
                    <a:pt x="11430" y="414020"/>
                    <a:pt x="11430" y="414020"/>
                  </a:cubicBezTo>
                  <a:lnTo>
                    <a:pt x="0" y="261620"/>
                  </a:lnTo>
                  <a:lnTo>
                    <a:pt x="48260" y="135890"/>
                  </a:lnTo>
                  <a:lnTo>
                    <a:pt x="27940" y="0"/>
                  </a:lnTo>
                  <a:close/>
                </a:path>
              </a:pathLst>
            </a:custGeom>
            <a:solidFill>
              <a:srgbClr val="000000"/>
            </a:solidFill>
          </p:spPr>
        </p:sp>
      </p:grpSp>
      <p:sp>
        <p:nvSpPr>
          <p:cNvPr name="TextBox 31" id="31"/>
          <p:cNvSpPr txBox="true"/>
          <p:nvPr/>
        </p:nvSpPr>
        <p:spPr>
          <a:xfrm rot="0">
            <a:off x="6003326" y="3118717"/>
            <a:ext cx="1811221" cy="1226507"/>
          </a:xfrm>
          <a:prstGeom prst="rect">
            <a:avLst/>
          </a:prstGeom>
        </p:spPr>
        <p:txBody>
          <a:bodyPr anchor="t" rtlCol="false" tIns="0" lIns="0" bIns="0" rIns="0">
            <a:spAutoFit/>
          </a:bodyPr>
          <a:lstStyle/>
          <a:p>
            <a:pPr algn="ctr" marL="0" indent="0" lvl="0">
              <a:lnSpc>
                <a:spcPts val="3310"/>
              </a:lnSpc>
              <a:spcBef>
                <a:spcPct val="0"/>
              </a:spcBef>
            </a:pPr>
            <a:r>
              <a:rPr lang="en-US" sz="2364" spc="11">
                <a:solidFill>
                  <a:srgbClr val="FFFFFF"/>
                </a:solidFill>
                <a:latin typeface="Fira Sans Light Bold"/>
              </a:rPr>
              <a:t>Large icons &amp; clear instructions</a:t>
            </a:r>
          </a:p>
        </p:txBody>
      </p:sp>
      <p:sp>
        <p:nvSpPr>
          <p:cNvPr name="TextBox 32" id="32"/>
          <p:cNvSpPr txBox="true"/>
          <p:nvPr/>
        </p:nvSpPr>
        <p:spPr>
          <a:xfrm rot="0">
            <a:off x="1008904" y="3180066"/>
            <a:ext cx="2036086" cy="813522"/>
          </a:xfrm>
          <a:prstGeom prst="rect">
            <a:avLst/>
          </a:prstGeom>
        </p:spPr>
        <p:txBody>
          <a:bodyPr anchor="t" rtlCol="false" tIns="0" lIns="0" bIns="0" rIns="0">
            <a:spAutoFit/>
          </a:bodyPr>
          <a:lstStyle/>
          <a:p>
            <a:pPr algn="ctr" marL="0" indent="0" lvl="0">
              <a:lnSpc>
                <a:spcPts val="3310"/>
              </a:lnSpc>
              <a:spcBef>
                <a:spcPct val="0"/>
              </a:spcBef>
            </a:pPr>
            <a:r>
              <a:rPr lang="en-US" sz="2364" spc="11">
                <a:solidFill>
                  <a:srgbClr val="000000"/>
                </a:solidFill>
                <a:latin typeface="Fira Sans Light Bold"/>
              </a:rPr>
              <a:t>Simple &amp; easy navigation</a:t>
            </a:r>
          </a:p>
        </p:txBody>
      </p:sp>
      <p:sp>
        <p:nvSpPr>
          <p:cNvPr name="TextBox 33" id="33"/>
          <p:cNvSpPr txBox="true"/>
          <p:nvPr/>
        </p:nvSpPr>
        <p:spPr>
          <a:xfrm rot="0">
            <a:off x="3564157" y="3325209"/>
            <a:ext cx="1817468" cy="813522"/>
          </a:xfrm>
          <a:prstGeom prst="rect">
            <a:avLst/>
          </a:prstGeom>
        </p:spPr>
        <p:txBody>
          <a:bodyPr anchor="t" rtlCol="false" tIns="0" lIns="0" bIns="0" rIns="0">
            <a:spAutoFit/>
          </a:bodyPr>
          <a:lstStyle/>
          <a:p>
            <a:pPr algn="ctr" marL="0" indent="0" lvl="0">
              <a:lnSpc>
                <a:spcPts val="3310"/>
              </a:lnSpc>
              <a:spcBef>
                <a:spcPct val="0"/>
              </a:spcBef>
            </a:pPr>
            <a:r>
              <a:rPr lang="en-US" sz="2364" spc="11">
                <a:solidFill>
                  <a:srgbClr val="FFFFFF"/>
                </a:solidFill>
                <a:latin typeface="Fira Sans Light Bold"/>
              </a:rPr>
              <a:t>Minimalistic Design</a:t>
            </a:r>
          </a:p>
        </p:txBody>
      </p:sp>
      <p:grpSp>
        <p:nvGrpSpPr>
          <p:cNvPr name="Group 34" id="34"/>
          <p:cNvGrpSpPr/>
          <p:nvPr/>
        </p:nvGrpSpPr>
        <p:grpSpPr>
          <a:xfrm rot="0">
            <a:off x="15243010" y="2575820"/>
            <a:ext cx="2016290" cy="2052427"/>
            <a:chOff x="0" y="0"/>
            <a:chExt cx="3472180" cy="3534410"/>
          </a:xfrm>
        </p:grpSpPr>
        <p:sp>
          <p:nvSpPr>
            <p:cNvPr name="Freeform 35" id="35"/>
            <p:cNvSpPr/>
            <p:nvPr/>
          </p:nvSpPr>
          <p:spPr>
            <a:xfrm>
              <a:off x="15240" y="248920"/>
              <a:ext cx="3444240" cy="3263900"/>
            </a:xfrm>
            <a:custGeom>
              <a:avLst/>
              <a:gdLst/>
              <a:ahLst/>
              <a:cxnLst/>
              <a:rect r="r" b="b" t="t" l="l"/>
              <a:pathLst>
                <a:path h="3263900" w="3444240">
                  <a:moveTo>
                    <a:pt x="3441700" y="645160"/>
                  </a:moveTo>
                  <a:cubicBezTo>
                    <a:pt x="3444240" y="488950"/>
                    <a:pt x="3422650" y="30480"/>
                    <a:pt x="3422650" y="30480"/>
                  </a:cubicBezTo>
                  <a:cubicBezTo>
                    <a:pt x="3422650" y="30480"/>
                    <a:pt x="3037840" y="40640"/>
                    <a:pt x="2684780" y="40640"/>
                  </a:cubicBezTo>
                  <a:cubicBezTo>
                    <a:pt x="2653030" y="40640"/>
                    <a:pt x="2401570" y="40640"/>
                    <a:pt x="2341880" y="40640"/>
                  </a:cubicBezTo>
                  <a:cubicBezTo>
                    <a:pt x="1906270" y="40640"/>
                    <a:pt x="1042670" y="38100"/>
                    <a:pt x="795020" y="33020"/>
                  </a:cubicBezTo>
                  <a:cubicBezTo>
                    <a:pt x="482600" y="20320"/>
                    <a:pt x="11430" y="0"/>
                    <a:pt x="10160" y="29210"/>
                  </a:cubicBezTo>
                  <a:cubicBezTo>
                    <a:pt x="8890" y="58420"/>
                    <a:pt x="21590" y="440690"/>
                    <a:pt x="21590" y="440690"/>
                  </a:cubicBezTo>
                  <a:cubicBezTo>
                    <a:pt x="21590" y="440690"/>
                    <a:pt x="21590" y="2415540"/>
                    <a:pt x="21590" y="2607310"/>
                  </a:cubicBezTo>
                  <a:cubicBezTo>
                    <a:pt x="6350" y="2852420"/>
                    <a:pt x="0" y="3225800"/>
                    <a:pt x="0" y="3225800"/>
                  </a:cubicBezTo>
                  <a:cubicBezTo>
                    <a:pt x="204470" y="3256280"/>
                    <a:pt x="450850" y="3263900"/>
                    <a:pt x="657860" y="3261360"/>
                  </a:cubicBezTo>
                  <a:cubicBezTo>
                    <a:pt x="891540" y="3261360"/>
                    <a:pt x="2616200" y="3261360"/>
                    <a:pt x="2616200" y="3261360"/>
                  </a:cubicBezTo>
                  <a:lnTo>
                    <a:pt x="3402330" y="3247390"/>
                  </a:lnTo>
                  <a:cubicBezTo>
                    <a:pt x="3402330" y="3247390"/>
                    <a:pt x="3441700" y="2545080"/>
                    <a:pt x="3441700" y="2419350"/>
                  </a:cubicBezTo>
                  <a:cubicBezTo>
                    <a:pt x="3441700" y="2245360"/>
                    <a:pt x="3439160" y="803910"/>
                    <a:pt x="3441700" y="645160"/>
                  </a:cubicBezTo>
                  <a:close/>
                </a:path>
              </a:pathLst>
            </a:custGeom>
            <a:solidFill>
              <a:srgbClr val="1836B2"/>
            </a:solidFill>
          </p:spPr>
        </p:sp>
        <p:sp>
          <p:nvSpPr>
            <p:cNvPr name="Freeform 36" id="36"/>
            <p:cNvSpPr/>
            <p:nvPr/>
          </p:nvSpPr>
          <p:spPr>
            <a:xfrm>
              <a:off x="469900" y="10160"/>
              <a:ext cx="1583690" cy="554990"/>
            </a:xfrm>
            <a:custGeom>
              <a:avLst/>
              <a:gdLst/>
              <a:ahLst/>
              <a:cxnLst/>
              <a:rect r="r" b="b" t="t" l="l"/>
              <a:pathLst>
                <a:path h="554990" w="1583690">
                  <a:moveTo>
                    <a:pt x="27940" y="0"/>
                  </a:moveTo>
                  <a:cubicBezTo>
                    <a:pt x="27940" y="0"/>
                    <a:pt x="990600" y="95250"/>
                    <a:pt x="1109980" y="97790"/>
                  </a:cubicBezTo>
                  <a:lnTo>
                    <a:pt x="1558290" y="106680"/>
                  </a:lnTo>
                  <a:lnTo>
                    <a:pt x="1557020" y="199390"/>
                  </a:lnTo>
                  <a:cubicBezTo>
                    <a:pt x="1557020" y="199390"/>
                    <a:pt x="1583690" y="342900"/>
                    <a:pt x="1582420" y="402590"/>
                  </a:cubicBezTo>
                  <a:lnTo>
                    <a:pt x="1579880" y="554990"/>
                  </a:lnTo>
                  <a:cubicBezTo>
                    <a:pt x="1579880" y="554990"/>
                    <a:pt x="975360" y="504190"/>
                    <a:pt x="825500" y="497840"/>
                  </a:cubicBezTo>
                  <a:cubicBezTo>
                    <a:pt x="511810" y="482600"/>
                    <a:pt x="11430" y="414020"/>
                    <a:pt x="11430" y="414020"/>
                  </a:cubicBezTo>
                  <a:lnTo>
                    <a:pt x="0" y="261620"/>
                  </a:lnTo>
                  <a:lnTo>
                    <a:pt x="48260" y="135890"/>
                  </a:lnTo>
                  <a:lnTo>
                    <a:pt x="27940" y="0"/>
                  </a:lnTo>
                  <a:close/>
                </a:path>
              </a:pathLst>
            </a:custGeom>
            <a:solidFill>
              <a:srgbClr val="000000"/>
            </a:solidFill>
          </p:spPr>
        </p:sp>
      </p:grpSp>
      <p:sp>
        <p:nvSpPr>
          <p:cNvPr name="TextBox 37" id="37"/>
          <p:cNvSpPr txBox="true"/>
          <p:nvPr/>
        </p:nvSpPr>
        <p:spPr>
          <a:xfrm rot="0">
            <a:off x="15345544" y="3110110"/>
            <a:ext cx="1913756" cy="813522"/>
          </a:xfrm>
          <a:prstGeom prst="rect">
            <a:avLst/>
          </a:prstGeom>
        </p:spPr>
        <p:txBody>
          <a:bodyPr anchor="t" rtlCol="false" tIns="0" lIns="0" bIns="0" rIns="0">
            <a:spAutoFit/>
          </a:bodyPr>
          <a:lstStyle/>
          <a:p>
            <a:pPr algn="ctr" marL="0" indent="0" lvl="0">
              <a:lnSpc>
                <a:spcPts val="3310"/>
              </a:lnSpc>
              <a:spcBef>
                <a:spcPct val="0"/>
              </a:spcBef>
            </a:pPr>
            <a:r>
              <a:rPr lang="en-US" sz="2364" spc="11">
                <a:solidFill>
                  <a:srgbClr val="FFFFFF"/>
                </a:solidFill>
                <a:latin typeface="Fira Sans Light Bold"/>
              </a:rPr>
              <a:t>Few design modifications</a:t>
            </a:r>
          </a:p>
        </p:txBody>
      </p:sp>
      <p:sp>
        <p:nvSpPr>
          <p:cNvPr name="TextBox 38" id="38"/>
          <p:cNvSpPr txBox="true"/>
          <p:nvPr/>
        </p:nvSpPr>
        <p:spPr>
          <a:xfrm rot="0">
            <a:off x="1383507" y="5479466"/>
            <a:ext cx="5926612" cy="1590675"/>
          </a:xfrm>
          <a:prstGeom prst="rect">
            <a:avLst/>
          </a:prstGeom>
        </p:spPr>
        <p:txBody>
          <a:bodyPr anchor="t" rtlCol="false" tIns="0" lIns="0" bIns="0" rIns="0">
            <a:spAutoFit/>
          </a:bodyPr>
          <a:lstStyle/>
          <a:p>
            <a:pPr>
              <a:lnSpc>
                <a:spcPts val="4200"/>
              </a:lnSpc>
            </a:pPr>
            <a:r>
              <a:rPr lang="en-US" sz="3000" spc="15">
                <a:solidFill>
                  <a:srgbClr val="1836B2"/>
                </a:solidFill>
                <a:latin typeface="Fira Sans Medium"/>
              </a:rPr>
              <a:t>Patient UX has been designed to be senior-friendly (&lt; 10 minutes)</a:t>
            </a:r>
          </a:p>
          <a:p>
            <a:pPr>
              <a:lnSpc>
                <a:spcPts val="4200"/>
              </a:lnSpc>
            </a:pPr>
          </a:p>
        </p:txBody>
      </p:sp>
      <p:grpSp>
        <p:nvGrpSpPr>
          <p:cNvPr name="Group 39" id="39"/>
          <p:cNvGrpSpPr/>
          <p:nvPr/>
        </p:nvGrpSpPr>
        <p:grpSpPr>
          <a:xfrm rot="-10800000">
            <a:off x="1695609" y="8080437"/>
            <a:ext cx="341236" cy="295542"/>
            <a:chOff x="0" y="0"/>
            <a:chExt cx="6202680" cy="5372100"/>
          </a:xfrm>
        </p:grpSpPr>
        <p:sp>
          <p:nvSpPr>
            <p:cNvPr name="Freeform 40" id="40"/>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name="TextBox 41" id="41"/>
          <p:cNvSpPr txBox="true"/>
          <p:nvPr/>
        </p:nvSpPr>
        <p:spPr>
          <a:xfrm rot="0">
            <a:off x="2247511" y="6791951"/>
            <a:ext cx="5223568" cy="807085"/>
          </a:xfrm>
          <a:prstGeom prst="rect">
            <a:avLst/>
          </a:prstGeom>
        </p:spPr>
        <p:txBody>
          <a:bodyPr anchor="t" rtlCol="false" tIns="0" lIns="0" bIns="0" rIns="0">
            <a:spAutoFit/>
          </a:bodyPr>
          <a:lstStyle/>
          <a:p>
            <a:pPr>
              <a:lnSpc>
                <a:spcPts val="3220"/>
              </a:lnSpc>
            </a:pPr>
            <a:r>
              <a:rPr lang="en-US" sz="2300" spc="11">
                <a:solidFill>
                  <a:srgbClr val="1836B2"/>
                </a:solidFill>
                <a:latin typeface="Fira Sans Medium"/>
              </a:rPr>
              <a:t>System setup, updates &amp; data collection will be run by the R&amp;D team</a:t>
            </a:r>
          </a:p>
        </p:txBody>
      </p:sp>
      <p:sp>
        <p:nvSpPr>
          <p:cNvPr name="TextBox 42" id="42"/>
          <p:cNvSpPr txBox="true"/>
          <p:nvPr/>
        </p:nvSpPr>
        <p:spPr>
          <a:xfrm rot="0">
            <a:off x="10620386" y="5479466"/>
            <a:ext cx="6536380" cy="1057275"/>
          </a:xfrm>
          <a:prstGeom prst="rect">
            <a:avLst/>
          </a:prstGeom>
        </p:spPr>
        <p:txBody>
          <a:bodyPr anchor="t" rtlCol="false" tIns="0" lIns="0" bIns="0" rIns="0">
            <a:spAutoFit/>
          </a:bodyPr>
          <a:lstStyle/>
          <a:p>
            <a:pPr>
              <a:lnSpc>
                <a:spcPts val="4200"/>
              </a:lnSpc>
            </a:pPr>
            <a:r>
              <a:rPr lang="en-US" sz="3000" spc="15">
                <a:solidFill>
                  <a:srgbClr val="1836B2"/>
                </a:solidFill>
                <a:latin typeface="Fira Sans Medium"/>
              </a:rPr>
              <a:t>MMSE to be logged by the operator into the current operator interface</a:t>
            </a:r>
          </a:p>
        </p:txBody>
      </p:sp>
      <p:sp>
        <p:nvSpPr>
          <p:cNvPr name="TextBox 43" id="43"/>
          <p:cNvSpPr txBox="true"/>
          <p:nvPr/>
        </p:nvSpPr>
        <p:spPr>
          <a:xfrm rot="0">
            <a:off x="11694149" y="8032812"/>
            <a:ext cx="5223568" cy="1189355"/>
          </a:xfrm>
          <a:prstGeom prst="rect">
            <a:avLst/>
          </a:prstGeom>
        </p:spPr>
        <p:txBody>
          <a:bodyPr anchor="t" rtlCol="false" tIns="0" lIns="0" bIns="0" rIns="0">
            <a:spAutoFit/>
          </a:bodyPr>
          <a:lstStyle/>
          <a:p>
            <a:pPr>
              <a:lnSpc>
                <a:spcPts val="3220"/>
              </a:lnSpc>
            </a:pPr>
            <a:r>
              <a:rPr lang="en-US" sz="2300" spc="11">
                <a:solidFill>
                  <a:srgbClr val="1836B2"/>
                </a:solidFill>
                <a:latin typeface="Fira Sans Medium"/>
              </a:rPr>
              <a:t>R&amp;D team will add the ability to input the patient's MMSE score into the current operator interface</a:t>
            </a:r>
          </a:p>
        </p:txBody>
      </p:sp>
      <p:sp>
        <p:nvSpPr>
          <p:cNvPr name="TextBox 44" id="44"/>
          <p:cNvSpPr txBox="true"/>
          <p:nvPr/>
        </p:nvSpPr>
        <p:spPr>
          <a:xfrm rot="0">
            <a:off x="11694149" y="6882540"/>
            <a:ext cx="5223568" cy="789305"/>
          </a:xfrm>
          <a:prstGeom prst="rect">
            <a:avLst/>
          </a:prstGeom>
        </p:spPr>
        <p:txBody>
          <a:bodyPr anchor="t" rtlCol="false" tIns="0" lIns="0" bIns="0" rIns="0">
            <a:spAutoFit/>
          </a:bodyPr>
          <a:lstStyle/>
          <a:p>
            <a:pPr>
              <a:lnSpc>
                <a:spcPts val="3220"/>
              </a:lnSpc>
            </a:pPr>
            <a:r>
              <a:rPr lang="en-US" sz="2300" spc="11">
                <a:solidFill>
                  <a:srgbClr val="1836B2"/>
                </a:solidFill>
                <a:latin typeface="Fira Sans Medium"/>
              </a:rPr>
              <a:t>Jen to debrief operators on additional data required &amp; purpose for updates</a:t>
            </a:r>
          </a:p>
        </p:txBody>
      </p:sp>
      <p:grpSp>
        <p:nvGrpSpPr>
          <p:cNvPr name="Group 45" id="45"/>
          <p:cNvGrpSpPr/>
          <p:nvPr/>
        </p:nvGrpSpPr>
        <p:grpSpPr>
          <a:xfrm rot="-10800000">
            <a:off x="11037827" y="7005463"/>
            <a:ext cx="341236" cy="295542"/>
            <a:chOff x="0" y="0"/>
            <a:chExt cx="6202680" cy="5372100"/>
          </a:xfrm>
        </p:grpSpPr>
        <p:sp>
          <p:nvSpPr>
            <p:cNvPr name="Freeform 46" id="46"/>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nvGrpSpPr>
          <p:cNvPr name="Group 47" id="47"/>
          <p:cNvGrpSpPr/>
          <p:nvPr/>
        </p:nvGrpSpPr>
        <p:grpSpPr>
          <a:xfrm rot="-10800000">
            <a:off x="11037827" y="8080437"/>
            <a:ext cx="341236" cy="295542"/>
            <a:chOff x="0" y="0"/>
            <a:chExt cx="6202680" cy="5372100"/>
          </a:xfrm>
        </p:grpSpPr>
        <p:sp>
          <p:nvSpPr>
            <p:cNvPr name="Freeform 48" id="48"/>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name="TextBox 49" id="49"/>
          <p:cNvSpPr txBox="true"/>
          <p:nvPr/>
        </p:nvSpPr>
        <p:spPr>
          <a:xfrm rot="0">
            <a:off x="1008904" y="9436902"/>
            <a:ext cx="7848906" cy="428662"/>
          </a:xfrm>
          <a:prstGeom prst="rect">
            <a:avLst/>
          </a:prstGeom>
        </p:spPr>
        <p:txBody>
          <a:bodyPr anchor="t" rtlCol="false" tIns="0" lIns="0" bIns="0" rIns="0">
            <a:spAutoFit/>
          </a:bodyPr>
          <a:lstStyle/>
          <a:p>
            <a:pPr algn="l" marL="0" indent="0" lvl="0">
              <a:lnSpc>
                <a:spcPts val="3412"/>
              </a:lnSpc>
              <a:spcBef>
                <a:spcPct val="0"/>
              </a:spcBef>
            </a:pPr>
            <a:r>
              <a:rPr lang="en-US" sz="2437" spc="12">
                <a:solidFill>
                  <a:srgbClr val="000000"/>
                </a:solidFill>
                <a:latin typeface="Fira Sans Light"/>
              </a:rPr>
              <a:t>Weekly time commitment: </a:t>
            </a:r>
            <a:r>
              <a:rPr lang="en-US" sz="2437" spc="12">
                <a:solidFill>
                  <a:srgbClr val="000000"/>
                </a:solidFill>
                <a:latin typeface="Fira Sans Light Bold"/>
              </a:rPr>
              <a:t>~2 hrs/wk</a:t>
            </a:r>
            <a:r>
              <a:rPr lang="en-US" sz="2437" spc="12">
                <a:solidFill>
                  <a:srgbClr val="000000"/>
                </a:solidFill>
                <a:latin typeface="Fira Sans Light"/>
              </a:rPr>
              <a:t>  - </a:t>
            </a:r>
            <a:r>
              <a:rPr lang="en-US" sz="2437" spc="12">
                <a:solidFill>
                  <a:srgbClr val="000000"/>
                </a:solidFill>
                <a:latin typeface="Fira Sans Light Bold"/>
              </a:rPr>
              <a:t>~10-20 hrs/wk</a:t>
            </a:r>
          </a:p>
        </p:txBody>
      </p:sp>
      <p:sp>
        <p:nvSpPr>
          <p:cNvPr name="TextBox 50" id="50"/>
          <p:cNvSpPr txBox="true"/>
          <p:nvPr/>
        </p:nvSpPr>
        <p:spPr>
          <a:xfrm rot="0">
            <a:off x="9966290" y="9374630"/>
            <a:ext cx="8167077" cy="416303"/>
          </a:xfrm>
          <a:prstGeom prst="rect">
            <a:avLst/>
          </a:prstGeom>
        </p:spPr>
        <p:txBody>
          <a:bodyPr anchor="t" rtlCol="false" tIns="0" lIns="0" bIns="0" rIns="0">
            <a:spAutoFit/>
          </a:bodyPr>
          <a:lstStyle/>
          <a:p>
            <a:pPr algn="l" marL="0" indent="0" lvl="0">
              <a:lnSpc>
                <a:spcPts val="3386"/>
              </a:lnSpc>
              <a:spcBef>
                <a:spcPct val="0"/>
              </a:spcBef>
            </a:pPr>
            <a:r>
              <a:rPr lang="en-US" sz="2419" spc="12">
                <a:solidFill>
                  <a:srgbClr val="000000"/>
                </a:solidFill>
                <a:latin typeface="Fira Sans Light"/>
              </a:rPr>
              <a:t>Weekly time commitment: </a:t>
            </a:r>
            <a:r>
              <a:rPr lang="en-US" sz="2419" spc="12">
                <a:solidFill>
                  <a:srgbClr val="000000"/>
                </a:solidFill>
                <a:latin typeface="Fira Sans Light Bold"/>
              </a:rPr>
              <a:t>~30 min/wk</a:t>
            </a:r>
            <a:r>
              <a:rPr lang="en-US" sz="2419" spc="12">
                <a:solidFill>
                  <a:srgbClr val="000000"/>
                </a:solidFill>
                <a:latin typeface="Fira Sans Light"/>
              </a:rPr>
              <a:t> - </a:t>
            </a:r>
            <a:r>
              <a:rPr lang="en-US" sz="2419" spc="12">
                <a:solidFill>
                  <a:srgbClr val="000000"/>
                </a:solidFill>
                <a:latin typeface="Fira Sans Light Bold"/>
              </a:rPr>
              <a:t>~10-20 hrs/wk</a:t>
            </a:r>
          </a:p>
        </p:txBody>
      </p:sp>
      <p:pic>
        <p:nvPicPr>
          <p:cNvPr name="Picture 51" id="51"/>
          <p:cNvPicPr>
            <a:picLocks noChangeAspect="true"/>
          </p:cNvPicPr>
          <p:nvPr/>
        </p:nvPicPr>
        <p:blipFill>
          <a:blip r:embed="rId2"/>
          <a:srcRect l="0" t="0" r="0" b="0"/>
          <a:stretch>
            <a:fillRect/>
          </a:stretch>
        </p:blipFill>
        <p:spPr>
          <a:xfrm flipH="false" flipV="false" rot="0">
            <a:off x="14123652" y="-400266"/>
            <a:ext cx="3879509" cy="2138041"/>
          </a:xfrm>
          <a:prstGeom prst="rect">
            <a:avLst/>
          </a:prstGeom>
        </p:spPr>
      </p:pic>
      <p:sp>
        <p:nvSpPr>
          <p:cNvPr name="TextBox 52" id="52"/>
          <p:cNvSpPr txBox="true"/>
          <p:nvPr/>
        </p:nvSpPr>
        <p:spPr>
          <a:xfrm rot="0">
            <a:off x="2266561" y="7838319"/>
            <a:ext cx="5368004" cy="1216025"/>
          </a:xfrm>
          <a:prstGeom prst="rect">
            <a:avLst/>
          </a:prstGeom>
        </p:spPr>
        <p:txBody>
          <a:bodyPr anchor="t" rtlCol="false" tIns="0" lIns="0" bIns="0" rIns="0">
            <a:spAutoFit/>
          </a:bodyPr>
          <a:lstStyle/>
          <a:p>
            <a:pPr>
              <a:lnSpc>
                <a:spcPts val="3220"/>
              </a:lnSpc>
            </a:pPr>
            <a:r>
              <a:rPr lang="en-US" sz="2300" spc="11">
                <a:solidFill>
                  <a:srgbClr val="1836B2"/>
                </a:solidFill>
                <a:latin typeface="Fira Sans Medium"/>
              </a:rPr>
              <a:t>The application can add another form of data to our hyperspectral images which can be useful for our final goal.</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667676" y="1528693"/>
            <a:ext cx="17926976" cy="1701967"/>
            <a:chOff x="0" y="0"/>
            <a:chExt cx="56584828" cy="5372100"/>
          </a:xfrm>
        </p:grpSpPr>
        <p:sp>
          <p:nvSpPr>
            <p:cNvPr name="Freeform 3" id="3"/>
            <p:cNvSpPr/>
            <p:nvPr/>
          </p:nvSpPr>
          <p:spPr>
            <a:xfrm>
              <a:off x="0" y="0"/>
              <a:ext cx="56584825" cy="5372100"/>
            </a:xfrm>
            <a:custGeom>
              <a:avLst/>
              <a:gdLst/>
              <a:ahLst/>
              <a:cxnLst/>
              <a:rect r="r" b="b" t="t" l="l"/>
              <a:pathLst>
                <a:path h="5372100" w="56584825">
                  <a:moveTo>
                    <a:pt x="55034160" y="0"/>
                  </a:moveTo>
                  <a:lnTo>
                    <a:pt x="1550670" y="0"/>
                  </a:lnTo>
                  <a:lnTo>
                    <a:pt x="0" y="2686050"/>
                  </a:lnTo>
                  <a:lnTo>
                    <a:pt x="1550670" y="5372100"/>
                  </a:lnTo>
                  <a:lnTo>
                    <a:pt x="55034160" y="5372100"/>
                  </a:lnTo>
                  <a:lnTo>
                    <a:pt x="56584825" y="2686050"/>
                  </a:lnTo>
                  <a:lnTo>
                    <a:pt x="55034160" y="0"/>
                  </a:lnTo>
                  <a:close/>
                </a:path>
              </a:pathLst>
            </a:custGeom>
            <a:solidFill>
              <a:srgbClr val="1836B2"/>
            </a:solidFill>
          </p:spPr>
        </p:sp>
      </p:grpSp>
      <p:sp>
        <p:nvSpPr>
          <p:cNvPr name="TextBox 4" id="4"/>
          <p:cNvSpPr txBox="true"/>
          <p:nvPr/>
        </p:nvSpPr>
        <p:spPr>
          <a:xfrm rot="0">
            <a:off x="218078" y="1716102"/>
            <a:ext cx="16714972" cy="1193800"/>
          </a:xfrm>
          <a:prstGeom prst="rect">
            <a:avLst/>
          </a:prstGeom>
        </p:spPr>
        <p:txBody>
          <a:bodyPr anchor="t" rtlCol="false" tIns="0" lIns="0" bIns="0" rIns="0">
            <a:spAutoFit/>
          </a:bodyPr>
          <a:lstStyle/>
          <a:p>
            <a:pPr>
              <a:lnSpc>
                <a:spcPts val="9799"/>
              </a:lnSpc>
              <a:spcBef>
                <a:spcPct val="0"/>
              </a:spcBef>
            </a:pPr>
            <a:r>
              <a:rPr lang="en-US" sz="6999" spc="-139">
                <a:solidFill>
                  <a:srgbClr val="FFFFFF"/>
                </a:solidFill>
                <a:latin typeface="Fira Sans Medium"/>
              </a:rPr>
              <a:t>Integrating into the RetiSpec Workflow</a:t>
            </a:r>
          </a:p>
        </p:txBody>
      </p:sp>
      <p:sp>
        <p:nvSpPr>
          <p:cNvPr name="TextBox 5" id="5"/>
          <p:cNvSpPr txBox="true"/>
          <p:nvPr/>
        </p:nvSpPr>
        <p:spPr>
          <a:xfrm rot="0">
            <a:off x="218078" y="4487130"/>
            <a:ext cx="4062381" cy="1370716"/>
          </a:xfrm>
          <a:prstGeom prst="rect">
            <a:avLst/>
          </a:prstGeom>
        </p:spPr>
        <p:txBody>
          <a:bodyPr anchor="t" rtlCol="false" tIns="0" lIns="0" bIns="0" rIns="0">
            <a:spAutoFit/>
          </a:bodyPr>
          <a:lstStyle/>
          <a:p>
            <a:pPr>
              <a:lnSpc>
                <a:spcPts val="2730"/>
              </a:lnSpc>
            </a:pPr>
            <a:r>
              <a:rPr lang="en-US" sz="1950" spc="9">
                <a:solidFill>
                  <a:srgbClr val="000000"/>
                </a:solidFill>
                <a:latin typeface="Fira Sans Medium Bold"/>
              </a:rPr>
              <a:t>New Hires:</a:t>
            </a:r>
          </a:p>
          <a:p>
            <a:pPr marL="421051" indent="-210526" lvl="1">
              <a:lnSpc>
                <a:spcPts val="2730"/>
              </a:lnSpc>
              <a:buFont typeface="Arial"/>
              <a:buChar char="•"/>
            </a:pPr>
            <a:r>
              <a:rPr lang="en-US" sz="1950" spc="9">
                <a:solidFill>
                  <a:srgbClr val="000000"/>
                </a:solidFill>
                <a:latin typeface="Fira Sans Medium Bold"/>
              </a:rPr>
              <a:t>Software dev team to create commercial-ready app </a:t>
            </a:r>
          </a:p>
          <a:p>
            <a:pPr marL="421051" indent="-210526" lvl="1">
              <a:lnSpc>
                <a:spcPts val="2730"/>
              </a:lnSpc>
              <a:buFont typeface="Arial"/>
              <a:buChar char="•"/>
            </a:pPr>
            <a:r>
              <a:rPr lang="en-US" sz="1950" spc="9">
                <a:solidFill>
                  <a:srgbClr val="000000"/>
                </a:solidFill>
                <a:latin typeface="Fira Sans Medium Bold"/>
              </a:rPr>
              <a:t>Post-close of funds</a:t>
            </a:r>
          </a:p>
        </p:txBody>
      </p:sp>
      <p:pic>
        <p:nvPicPr>
          <p:cNvPr name="Picture 6" id="6"/>
          <p:cNvPicPr>
            <a:picLocks noChangeAspect="true"/>
          </p:cNvPicPr>
          <p:nvPr/>
        </p:nvPicPr>
        <p:blipFill>
          <a:blip r:embed="rId2"/>
          <a:srcRect l="0" t="0" r="0" b="0"/>
          <a:stretch>
            <a:fillRect/>
          </a:stretch>
        </p:blipFill>
        <p:spPr>
          <a:xfrm flipH="false" flipV="false" rot="0">
            <a:off x="-92666" y="-536323"/>
            <a:ext cx="4709106" cy="2595241"/>
          </a:xfrm>
          <a:prstGeom prst="rect">
            <a:avLst/>
          </a:prstGeom>
        </p:spPr>
      </p:pic>
      <p:sp>
        <p:nvSpPr>
          <p:cNvPr name="AutoShape 7" id="7"/>
          <p:cNvSpPr/>
          <p:nvPr/>
        </p:nvSpPr>
        <p:spPr>
          <a:xfrm rot="0">
            <a:off x="1370320" y="7117896"/>
            <a:ext cx="16039273" cy="0"/>
          </a:xfrm>
          <a:prstGeom prst="line">
            <a:avLst/>
          </a:prstGeom>
          <a:ln cap="rnd" w="47625">
            <a:solidFill>
              <a:srgbClr val="000000"/>
            </a:solidFill>
            <a:prstDash val="solid"/>
            <a:headEnd type="diamond" len="lg" w="lg"/>
            <a:tailEnd type="diamond" len="lg" w="lg"/>
          </a:ln>
        </p:spPr>
      </p:sp>
      <p:sp>
        <p:nvSpPr>
          <p:cNvPr name="AutoShape 8" id="8"/>
          <p:cNvSpPr/>
          <p:nvPr/>
        </p:nvSpPr>
        <p:spPr>
          <a:xfrm rot="5400000">
            <a:off x="1346961" y="6562536"/>
            <a:ext cx="1158344" cy="0"/>
          </a:xfrm>
          <a:prstGeom prst="line">
            <a:avLst/>
          </a:prstGeom>
          <a:ln cap="rnd" w="47625">
            <a:solidFill>
              <a:srgbClr val="000000"/>
            </a:solidFill>
            <a:prstDash val="solid"/>
            <a:headEnd type="none" len="sm" w="sm"/>
            <a:tailEnd type="none" len="sm" w="sm"/>
          </a:ln>
        </p:spPr>
      </p:sp>
      <p:sp>
        <p:nvSpPr>
          <p:cNvPr name="TextBox 9" id="9"/>
          <p:cNvSpPr txBox="true"/>
          <p:nvPr/>
        </p:nvSpPr>
        <p:spPr>
          <a:xfrm rot="0">
            <a:off x="1170003" y="8238140"/>
            <a:ext cx="3283252" cy="1020160"/>
          </a:xfrm>
          <a:prstGeom prst="rect">
            <a:avLst/>
          </a:prstGeom>
        </p:spPr>
        <p:txBody>
          <a:bodyPr anchor="t" rtlCol="false" tIns="0" lIns="0" bIns="0" rIns="0">
            <a:spAutoFit/>
          </a:bodyPr>
          <a:lstStyle/>
          <a:p>
            <a:pPr>
              <a:lnSpc>
                <a:spcPts val="2730"/>
              </a:lnSpc>
            </a:pPr>
            <a:r>
              <a:rPr lang="en-US" sz="1950" spc="9">
                <a:solidFill>
                  <a:srgbClr val="000000"/>
                </a:solidFill>
                <a:latin typeface="Fira Sans Medium Bold"/>
              </a:rPr>
              <a:t>R&amp;D</a:t>
            </a:r>
          </a:p>
          <a:p>
            <a:pPr marL="421065" indent="-210533" lvl="1">
              <a:lnSpc>
                <a:spcPts val="2730"/>
              </a:lnSpc>
              <a:buFont typeface="Arial"/>
              <a:buChar char="•"/>
            </a:pPr>
            <a:r>
              <a:rPr lang="en-US" sz="1950" spc="9">
                <a:solidFill>
                  <a:srgbClr val="000000"/>
                </a:solidFill>
                <a:latin typeface="Fira Sans Medium Bold"/>
              </a:rPr>
              <a:t>Operator system set-up, add MMSE option</a:t>
            </a:r>
          </a:p>
        </p:txBody>
      </p:sp>
      <p:sp>
        <p:nvSpPr>
          <p:cNvPr name="AutoShape 10" id="10"/>
          <p:cNvSpPr/>
          <p:nvPr/>
        </p:nvSpPr>
        <p:spPr>
          <a:xfrm rot="5400000">
            <a:off x="2203530" y="7673255"/>
            <a:ext cx="1158344" cy="0"/>
          </a:xfrm>
          <a:prstGeom prst="line">
            <a:avLst/>
          </a:prstGeom>
          <a:ln cap="rnd" w="47625">
            <a:solidFill>
              <a:srgbClr val="000000"/>
            </a:solidFill>
            <a:prstDash val="solid"/>
            <a:headEnd type="none" len="sm" w="sm"/>
            <a:tailEnd type="none" len="sm" w="sm"/>
          </a:ln>
        </p:spPr>
      </p:sp>
      <p:sp>
        <p:nvSpPr>
          <p:cNvPr name="AutoShape 11" id="11"/>
          <p:cNvSpPr/>
          <p:nvPr/>
        </p:nvSpPr>
        <p:spPr>
          <a:xfrm rot="5400000">
            <a:off x="7388377" y="7720880"/>
            <a:ext cx="1158344" cy="0"/>
          </a:xfrm>
          <a:prstGeom prst="line">
            <a:avLst/>
          </a:prstGeom>
          <a:ln cap="rnd" w="47625">
            <a:solidFill>
              <a:srgbClr val="000000"/>
            </a:solidFill>
            <a:prstDash val="solid"/>
            <a:headEnd type="none" len="sm" w="sm"/>
            <a:tailEnd type="none" len="sm" w="sm"/>
          </a:ln>
        </p:spPr>
      </p:sp>
      <p:sp>
        <p:nvSpPr>
          <p:cNvPr name="TextBox 12" id="12"/>
          <p:cNvSpPr txBox="true"/>
          <p:nvPr/>
        </p:nvSpPr>
        <p:spPr>
          <a:xfrm rot="0">
            <a:off x="5900575" y="8530802"/>
            <a:ext cx="4546713" cy="1367260"/>
          </a:xfrm>
          <a:prstGeom prst="rect">
            <a:avLst/>
          </a:prstGeom>
        </p:spPr>
        <p:txBody>
          <a:bodyPr anchor="t" rtlCol="false" tIns="0" lIns="0" bIns="0" rIns="0">
            <a:spAutoFit/>
          </a:bodyPr>
          <a:lstStyle/>
          <a:p>
            <a:pPr>
              <a:lnSpc>
                <a:spcPts val="2737"/>
              </a:lnSpc>
            </a:pPr>
            <a:r>
              <a:rPr lang="en-US" sz="1955" spc="9">
                <a:solidFill>
                  <a:srgbClr val="000000"/>
                </a:solidFill>
                <a:latin typeface="Fira Sans Medium Bold"/>
              </a:rPr>
              <a:t>Beta Launch within Study Clinics</a:t>
            </a:r>
          </a:p>
          <a:p>
            <a:pPr marL="422092" indent="-211046" lvl="1">
              <a:lnSpc>
                <a:spcPts val="2737"/>
              </a:lnSpc>
              <a:buFont typeface="Arial"/>
              <a:buChar char="•"/>
            </a:pPr>
            <a:r>
              <a:rPr lang="en-US" sz="1955" spc="9">
                <a:solidFill>
                  <a:srgbClr val="000000"/>
                </a:solidFill>
                <a:latin typeface="Fira Sans Medium Bold"/>
              </a:rPr>
              <a:t>Anshul to lead.</a:t>
            </a:r>
          </a:p>
          <a:p>
            <a:pPr marL="422092" indent="-211046" lvl="1">
              <a:lnSpc>
                <a:spcPts val="2737"/>
              </a:lnSpc>
              <a:buFont typeface="Arial"/>
              <a:buChar char="•"/>
            </a:pPr>
            <a:r>
              <a:rPr lang="en-US" sz="1955" spc="9">
                <a:solidFill>
                  <a:srgbClr val="000000"/>
                </a:solidFill>
                <a:latin typeface="Fira Sans Medium Bold"/>
              </a:rPr>
              <a:t>Carley-Rose &amp; Jen to log complaints/logistics with operators </a:t>
            </a:r>
          </a:p>
        </p:txBody>
      </p:sp>
      <p:sp>
        <p:nvSpPr>
          <p:cNvPr name="AutoShape 13" id="13"/>
          <p:cNvSpPr/>
          <p:nvPr/>
        </p:nvSpPr>
        <p:spPr>
          <a:xfrm rot="5400000">
            <a:off x="5297590" y="6562536"/>
            <a:ext cx="1158344" cy="0"/>
          </a:xfrm>
          <a:prstGeom prst="line">
            <a:avLst/>
          </a:prstGeom>
          <a:ln cap="rnd" w="47625">
            <a:solidFill>
              <a:srgbClr val="000000"/>
            </a:solidFill>
            <a:prstDash val="solid"/>
            <a:headEnd type="none" len="sm" w="sm"/>
            <a:tailEnd type="none" len="sm" w="sm"/>
          </a:ln>
        </p:spPr>
      </p:sp>
      <p:sp>
        <p:nvSpPr>
          <p:cNvPr name="TextBox 14" id="14"/>
          <p:cNvSpPr txBox="true"/>
          <p:nvPr/>
        </p:nvSpPr>
        <p:spPr>
          <a:xfrm rot="0">
            <a:off x="4062381" y="4312015"/>
            <a:ext cx="4571106" cy="1720945"/>
          </a:xfrm>
          <a:prstGeom prst="rect">
            <a:avLst/>
          </a:prstGeom>
        </p:spPr>
        <p:txBody>
          <a:bodyPr anchor="t" rtlCol="false" tIns="0" lIns="0" bIns="0" rIns="0">
            <a:spAutoFit/>
          </a:bodyPr>
          <a:lstStyle/>
          <a:p>
            <a:pPr>
              <a:lnSpc>
                <a:spcPts val="2751"/>
              </a:lnSpc>
            </a:pPr>
            <a:r>
              <a:rPr lang="en-US" sz="1965" spc="9">
                <a:solidFill>
                  <a:srgbClr val="000000"/>
                </a:solidFill>
                <a:latin typeface="Fira Sans Medium Bold"/>
              </a:rPr>
              <a:t>Jen </a:t>
            </a:r>
          </a:p>
          <a:p>
            <a:pPr marL="424357" indent="-212178" lvl="1">
              <a:lnSpc>
                <a:spcPts val="2751"/>
              </a:lnSpc>
              <a:buFont typeface="Arial"/>
              <a:buChar char="•"/>
            </a:pPr>
            <a:r>
              <a:rPr lang="en-US" sz="1965" spc="9">
                <a:solidFill>
                  <a:srgbClr val="000000"/>
                </a:solidFill>
                <a:latin typeface="Fira Sans Medium Bold"/>
              </a:rPr>
              <a:t>Initiate training for Operators on new features of data interface </a:t>
            </a:r>
          </a:p>
          <a:p>
            <a:pPr marL="424357" indent="-212178" lvl="1">
              <a:lnSpc>
                <a:spcPts val="2751"/>
              </a:lnSpc>
              <a:buFont typeface="Arial"/>
              <a:buChar char="•"/>
            </a:pPr>
            <a:r>
              <a:rPr lang="en-US" sz="1965" spc="9">
                <a:solidFill>
                  <a:srgbClr val="000000"/>
                </a:solidFill>
                <a:latin typeface="Fira Sans Medium Bold"/>
              </a:rPr>
              <a:t>Jen &amp; Carley to assist patients with onboarding</a:t>
            </a:r>
          </a:p>
        </p:txBody>
      </p:sp>
      <p:sp>
        <p:nvSpPr>
          <p:cNvPr name="AutoShape 15" id="15"/>
          <p:cNvSpPr/>
          <p:nvPr/>
        </p:nvSpPr>
        <p:spPr>
          <a:xfrm rot="5400000">
            <a:off x="10240090" y="6594478"/>
            <a:ext cx="1094461" cy="0"/>
          </a:xfrm>
          <a:prstGeom prst="line">
            <a:avLst/>
          </a:prstGeom>
          <a:ln cap="rnd" w="47625">
            <a:solidFill>
              <a:srgbClr val="000000"/>
            </a:solidFill>
            <a:prstDash val="solid"/>
            <a:headEnd type="none" len="sm" w="sm"/>
            <a:tailEnd type="none" len="sm" w="sm"/>
          </a:ln>
        </p:spPr>
      </p:sp>
      <p:sp>
        <p:nvSpPr>
          <p:cNvPr name="TextBox 16" id="16"/>
          <p:cNvSpPr txBox="true"/>
          <p:nvPr/>
        </p:nvSpPr>
        <p:spPr>
          <a:xfrm rot="0">
            <a:off x="9389956" y="4312015"/>
            <a:ext cx="4639165" cy="1695162"/>
          </a:xfrm>
          <a:prstGeom prst="rect">
            <a:avLst/>
          </a:prstGeom>
        </p:spPr>
        <p:txBody>
          <a:bodyPr anchor="t" rtlCol="false" tIns="0" lIns="0" bIns="0" rIns="0">
            <a:spAutoFit/>
          </a:bodyPr>
          <a:lstStyle/>
          <a:p>
            <a:pPr>
              <a:lnSpc>
                <a:spcPts val="2709"/>
              </a:lnSpc>
            </a:pPr>
            <a:r>
              <a:rPr lang="en-US" sz="1935" spc="9">
                <a:solidFill>
                  <a:srgbClr val="000000"/>
                </a:solidFill>
                <a:latin typeface="Fira Sans Medium Bold"/>
              </a:rPr>
              <a:t>R&amp;D Team </a:t>
            </a:r>
          </a:p>
          <a:p>
            <a:pPr marL="417855" indent="-208928" lvl="1">
              <a:lnSpc>
                <a:spcPts val="2709"/>
              </a:lnSpc>
              <a:buFont typeface="Arial"/>
              <a:buChar char="•"/>
            </a:pPr>
            <a:r>
              <a:rPr lang="en-US" sz="1935" spc="9">
                <a:solidFill>
                  <a:srgbClr val="000000"/>
                </a:solidFill>
                <a:latin typeface="Fira Sans Medium Bold"/>
              </a:rPr>
              <a:t>Analyze new data and impact on model </a:t>
            </a:r>
          </a:p>
          <a:p>
            <a:pPr>
              <a:lnSpc>
                <a:spcPts val="2709"/>
              </a:lnSpc>
            </a:pPr>
            <a:r>
              <a:rPr lang="en-US" sz="1935" spc="9">
                <a:solidFill>
                  <a:srgbClr val="000000"/>
                </a:solidFill>
                <a:latin typeface="Fira Sans Medium Bold"/>
              </a:rPr>
              <a:t>Jen </a:t>
            </a:r>
          </a:p>
          <a:p>
            <a:pPr marL="417855" indent="-208928" lvl="1">
              <a:lnSpc>
                <a:spcPts val="2709"/>
              </a:lnSpc>
              <a:buFont typeface="Arial"/>
              <a:buChar char="•"/>
            </a:pPr>
            <a:r>
              <a:rPr lang="en-US" sz="1935" spc="9">
                <a:solidFill>
                  <a:srgbClr val="000000"/>
                </a:solidFill>
                <a:latin typeface="Fira Sans Medium Bold"/>
              </a:rPr>
              <a:t>Manage data entry &amp; compliance</a:t>
            </a:r>
          </a:p>
        </p:txBody>
      </p:sp>
      <p:sp>
        <p:nvSpPr>
          <p:cNvPr name="AutoShape 17" id="17"/>
          <p:cNvSpPr/>
          <p:nvPr/>
        </p:nvSpPr>
        <p:spPr>
          <a:xfrm rot="5400000">
            <a:off x="13458079" y="7641314"/>
            <a:ext cx="1094461" cy="0"/>
          </a:xfrm>
          <a:prstGeom prst="line">
            <a:avLst/>
          </a:prstGeom>
          <a:ln cap="rnd" w="47625">
            <a:solidFill>
              <a:srgbClr val="000000"/>
            </a:solidFill>
            <a:prstDash val="solid"/>
            <a:headEnd type="none" len="sm" w="sm"/>
            <a:tailEnd type="none" len="sm" w="sm"/>
          </a:ln>
        </p:spPr>
      </p:sp>
      <p:sp>
        <p:nvSpPr>
          <p:cNvPr name="TextBox 18" id="18"/>
          <p:cNvSpPr txBox="true"/>
          <p:nvPr/>
        </p:nvSpPr>
        <p:spPr>
          <a:xfrm rot="0">
            <a:off x="12180435" y="8238140"/>
            <a:ext cx="5368684" cy="1870616"/>
          </a:xfrm>
          <a:prstGeom prst="rect">
            <a:avLst/>
          </a:prstGeom>
        </p:spPr>
        <p:txBody>
          <a:bodyPr anchor="t" rtlCol="false" tIns="0" lIns="0" bIns="0" rIns="0">
            <a:spAutoFit/>
          </a:bodyPr>
          <a:lstStyle/>
          <a:p>
            <a:pPr>
              <a:lnSpc>
                <a:spcPts val="2484"/>
              </a:lnSpc>
            </a:pPr>
            <a:r>
              <a:rPr lang="en-US" sz="1774" spc="8">
                <a:solidFill>
                  <a:srgbClr val="000000"/>
                </a:solidFill>
                <a:latin typeface="Fira Sans Medium Bold"/>
              </a:rPr>
              <a:t>Carley-Rose &amp; Catherine </a:t>
            </a:r>
          </a:p>
          <a:p>
            <a:pPr marL="383188" indent="-191594" lvl="1">
              <a:lnSpc>
                <a:spcPts val="2484"/>
              </a:lnSpc>
              <a:buFont typeface="Arial"/>
              <a:buChar char="•"/>
            </a:pPr>
            <a:r>
              <a:rPr lang="en-US" sz="1774" spc="8">
                <a:solidFill>
                  <a:srgbClr val="000000"/>
                </a:solidFill>
                <a:latin typeface="Fira Sans Medium Bold"/>
              </a:rPr>
              <a:t>Brainstorm for post-beta tests business strategy. How to implement as an extension to current business model  (telehealth to address rural areas, community-based approach to alleviate primary care bottlenecks)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667676" y="2058918"/>
            <a:ext cx="17926976" cy="1701967"/>
            <a:chOff x="0" y="0"/>
            <a:chExt cx="56584828" cy="5372100"/>
          </a:xfrm>
        </p:grpSpPr>
        <p:sp>
          <p:nvSpPr>
            <p:cNvPr name="Freeform 3" id="3"/>
            <p:cNvSpPr/>
            <p:nvPr/>
          </p:nvSpPr>
          <p:spPr>
            <a:xfrm>
              <a:off x="0" y="0"/>
              <a:ext cx="56584825" cy="5372100"/>
            </a:xfrm>
            <a:custGeom>
              <a:avLst/>
              <a:gdLst/>
              <a:ahLst/>
              <a:cxnLst/>
              <a:rect r="r" b="b" t="t" l="l"/>
              <a:pathLst>
                <a:path h="5372100" w="56584825">
                  <a:moveTo>
                    <a:pt x="55034160" y="0"/>
                  </a:moveTo>
                  <a:lnTo>
                    <a:pt x="1550670" y="0"/>
                  </a:lnTo>
                  <a:lnTo>
                    <a:pt x="0" y="2686050"/>
                  </a:lnTo>
                  <a:lnTo>
                    <a:pt x="1550670" y="5372100"/>
                  </a:lnTo>
                  <a:lnTo>
                    <a:pt x="55034160" y="5372100"/>
                  </a:lnTo>
                  <a:lnTo>
                    <a:pt x="56584825" y="2686050"/>
                  </a:lnTo>
                  <a:lnTo>
                    <a:pt x="55034160" y="0"/>
                  </a:lnTo>
                  <a:close/>
                </a:path>
              </a:pathLst>
            </a:custGeom>
            <a:solidFill>
              <a:srgbClr val="1836B2"/>
            </a:solidFill>
          </p:spPr>
        </p:sp>
      </p:grpSp>
      <p:pic>
        <p:nvPicPr>
          <p:cNvPr name="Picture 4" id="4"/>
          <p:cNvPicPr>
            <a:picLocks noChangeAspect="true"/>
          </p:cNvPicPr>
          <p:nvPr/>
        </p:nvPicPr>
        <p:blipFill>
          <a:blip r:embed="rId2"/>
          <a:srcRect l="16559" t="0" r="0" b="0"/>
          <a:stretch>
            <a:fillRect/>
          </a:stretch>
        </p:blipFill>
        <p:spPr>
          <a:xfrm flipH="false" flipV="false" rot="0">
            <a:off x="923925" y="7315547"/>
            <a:ext cx="2425960" cy="2180560"/>
          </a:xfrm>
          <a:prstGeom prst="rect">
            <a:avLst/>
          </a:prstGeom>
        </p:spPr>
      </p:pic>
      <p:pic>
        <p:nvPicPr>
          <p:cNvPr name="Picture 5" id="5"/>
          <p:cNvPicPr>
            <a:picLocks noChangeAspect="true"/>
          </p:cNvPicPr>
          <p:nvPr/>
        </p:nvPicPr>
        <p:blipFill>
          <a:blip r:embed="rId3"/>
          <a:srcRect l="0" t="0" r="0" b="0"/>
          <a:stretch>
            <a:fillRect/>
          </a:stretch>
        </p:blipFill>
        <p:spPr>
          <a:xfrm flipH="false" flipV="false" rot="0">
            <a:off x="-92666" y="-536323"/>
            <a:ext cx="4709106" cy="2595241"/>
          </a:xfrm>
          <a:prstGeom prst="rect">
            <a:avLst/>
          </a:prstGeom>
        </p:spPr>
      </p:pic>
      <p:grpSp>
        <p:nvGrpSpPr>
          <p:cNvPr name="Group 6" id="6"/>
          <p:cNvGrpSpPr/>
          <p:nvPr/>
        </p:nvGrpSpPr>
        <p:grpSpPr>
          <a:xfrm rot="0">
            <a:off x="4055822" y="3846610"/>
            <a:ext cx="4528804" cy="3373687"/>
            <a:chOff x="0" y="0"/>
            <a:chExt cx="2232811" cy="1663310"/>
          </a:xfrm>
        </p:grpSpPr>
        <p:sp>
          <p:nvSpPr>
            <p:cNvPr name="Freeform 7" id="7"/>
            <p:cNvSpPr/>
            <p:nvPr/>
          </p:nvSpPr>
          <p:spPr>
            <a:xfrm>
              <a:off x="0" y="0"/>
              <a:ext cx="2232811" cy="1663310"/>
            </a:xfrm>
            <a:custGeom>
              <a:avLst/>
              <a:gdLst/>
              <a:ahLst/>
              <a:cxnLst/>
              <a:rect r="r" b="b" t="t" l="l"/>
              <a:pathLst>
                <a:path h="1663310" w="2232811">
                  <a:moveTo>
                    <a:pt x="2108350" y="59690"/>
                  </a:moveTo>
                  <a:cubicBezTo>
                    <a:pt x="2143910" y="59690"/>
                    <a:pt x="2173120" y="88900"/>
                    <a:pt x="2173120" y="124460"/>
                  </a:cubicBezTo>
                  <a:lnTo>
                    <a:pt x="2173120" y="1538850"/>
                  </a:lnTo>
                  <a:cubicBezTo>
                    <a:pt x="2173120" y="1574410"/>
                    <a:pt x="2143910" y="1603620"/>
                    <a:pt x="2108350" y="1603620"/>
                  </a:cubicBezTo>
                  <a:lnTo>
                    <a:pt x="124460" y="1603620"/>
                  </a:lnTo>
                  <a:cubicBezTo>
                    <a:pt x="88900" y="1603620"/>
                    <a:pt x="59690" y="1574410"/>
                    <a:pt x="59690" y="1538850"/>
                  </a:cubicBezTo>
                  <a:lnTo>
                    <a:pt x="59690" y="124460"/>
                  </a:lnTo>
                  <a:cubicBezTo>
                    <a:pt x="59690" y="88900"/>
                    <a:pt x="88900" y="59690"/>
                    <a:pt x="124460" y="59690"/>
                  </a:cubicBezTo>
                  <a:lnTo>
                    <a:pt x="2108350" y="59690"/>
                  </a:lnTo>
                  <a:moveTo>
                    <a:pt x="2108350" y="0"/>
                  </a:moveTo>
                  <a:lnTo>
                    <a:pt x="124460" y="0"/>
                  </a:lnTo>
                  <a:cubicBezTo>
                    <a:pt x="55880" y="0"/>
                    <a:pt x="0" y="55880"/>
                    <a:pt x="0" y="124460"/>
                  </a:cubicBezTo>
                  <a:lnTo>
                    <a:pt x="0" y="1538850"/>
                  </a:lnTo>
                  <a:cubicBezTo>
                    <a:pt x="0" y="1607430"/>
                    <a:pt x="55880" y="1663310"/>
                    <a:pt x="124460" y="1663310"/>
                  </a:cubicBezTo>
                  <a:lnTo>
                    <a:pt x="2108351" y="1663310"/>
                  </a:lnTo>
                  <a:cubicBezTo>
                    <a:pt x="2176931" y="1663310"/>
                    <a:pt x="2232811" y="1607430"/>
                    <a:pt x="2232811" y="1538850"/>
                  </a:cubicBezTo>
                  <a:lnTo>
                    <a:pt x="2232811" y="124460"/>
                  </a:lnTo>
                  <a:cubicBezTo>
                    <a:pt x="2232810" y="55880"/>
                    <a:pt x="2176930" y="0"/>
                    <a:pt x="2108350" y="0"/>
                  </a:cubicBezTo>
                  <a:close/>
                </a:path>
              </a:pathLst>
            </a:custGeom>
            <a:solidFill>
              <a:srgbClr val="00205B"/>
            </a:solidFill>
          </p:spPr>
        </p:sp>
      </p:grpSp>
      <p:sp>
        <p:nvSpPr>
          <p:cNvPr name="TextBox 8" id="8"/>
          <p:cNvSpPr txBox="true"/>
          <p:nvPr/>
        </p:nvSpPr>
        <p:spPr>
          <a:xfrm rot="0">
            <a:off x="218078" y="2246327"/>
            <a:ext cx="17704071" cy="1200150"/>
          </a:xfrm>
          <a:prstGeom prst="rect">
            <a:avLst/>
          </a:prstGeom>
        </p:spPr>
        <p:txBody>
          <a:bodyPr anchor="t" rtlCol="false" tIns="0" lIns="0" bIns="0" rIns="0">
            <a:spAutoFit/>
          </a:bodyPr>
          <a:lstStyle/>
          <a:p>
            <a:pPr>
              <a:lnSpc>
                <a:spcPts val="9799"/>
              </a:lnSpc>
              <a:spcBef>
                <a:spcPct val="0"/>
              </a:spcBef>
            </a:pPr>
            <a:r>
              <a:rPr lang="en-US" sz="6999" spc="-139">
                <a:solidFill>
                  <a:srgbClr val="FFFFFF"/>
                </a:solidFill>
                <a:latin typeface="Fira Sans Medium"/>
              </a:rPr>
              <a:t>Implementation </a:t>
            </a:r>
          </a:p>
        </p:txBody>
      </p:sp>
      <p:sp>
        <p:nvSpPr>
          <p:cNvPr name="TextBox 9" id="9"/>
          <p:cNvSpPr txBox="true"/>
          <p:nvPr/>
        </p:nvSpPr>
        <p:spPr>
          <a:xfrm rot="0">
            <a:off x="4321700" y="3953987"/>
            <a:ext cx="4053911" cy="3010323"/>
          </a:xfrm>
          <a:prstGeom prst="rect">
            <a:avLst/>
          </a:prstGeom>
        </p:spPr>
        <p:txBody>
          <a:bodyPr anchor="t" rtlCol="false" tIns="0" lIns="0" bIns="0" rIns="0">
            <a:spAutoFit/>
          </a:bodyPr>
          <a:lstStyle/>
          <a:p>
            <a:pPr algn="ctr">
              <a:lnSpc>
                <a:spcPts val="4772"/>
              </a:lnSpc>
            </a:pPr>
            <a:r>
              <a:rPr lang="en-US" sz="3408">
                <a:solidFill>
                  <a:srgbClr val="000000"/>
                </a:solidFill>
                <a:latin typeface="Trocchi"/>
              </a:rPr>
              <a:t>A naive model to analyze the speech signal and provide users with score for that.</a:t>
            </a:r>
          </a:p>
        </p:txBody>
      </p:sp>
      <p:grpSp>
        <p:nvGrpSpPr>
          <p:cNvPr name="Group 10" id="10"/>
          <p:cNvGrpSpPr/>
          <p:nvPr/>
        </p:nvGrpSpPr>
        <p:grpSpPr>
          <a:xfrm rot="0">
            <a:off x="12624218" y="3862199"/>
            <a:ext cx="4518991" cy="3336522"/>
            <a:chOff x="0" y="0"/>
            <a:chExt cx="2232811" cy="1648558"/>
          </a:xfrm>
        </p:grpSpPr>
        <p:sp>
          <p:nvSpPr>
            <p:cNvPr name="Freeform 11" id="11"/>
            <p:cNvSpPr/>
            <p:nvPr/>
          </p:nvSpPr>
          <p:spPr>
            <a:xfrm>
              <a:off x="0" y="0"/>
              <a:ext cx="2232811" cy="1648558"/>
            </a:xfrm>
            <a:custGeom>
              <a:avLst/>
              <a:gdLst/>
              <a:ahLst/>
              <a:cxnLst/>
              <a:rect r="r" b="b" t="t" l="l"/>
              <a:pathLst>
                <a:path h="1648558" w="2232811">
                  <a:moveTo>
                    <a:pt x="2108350" y="59690"/>
                  </a:moveTo>
                  <a:cubicBezTo>
                    <a:pt x="2143910" y="59690"/>
                    <a:pt x="2173120" y="88900"/>
                    <a:pt x="2173120" y="124460"/>
                  </a:cubicBezTo>
                  <a:lnTo>
                    <a:pt x="2173120" y="1524098"/>
                  </a:lnTo>
                  <a:cubicBezTo>
                    <a:pt x="2173120" y="1559658"/>
                    <a:pt x="2143910" y="1588868"/>
                    <a:pt x="2108350" y="1588868"/>
                  </a:cubicBezTo>
                  <a:lnTo>
                    <a:pt x="124460" y="1588868"/>
                  </a:lnTo>
                  <a:cubicBezTo>
                    <a:pt x="88900" y="1588868"/>
                    <a:pt x="59690" y="1559658"/>
                    <a:pt x="59690" y="1524098"/>
                  </a:cubicBezTo>
                  <a:lnTo>
                    <a:pt x="59690" y="124460"/>
                  </a:lnTo>
                  <a:cubicBezTo>
                    <a:pt x="59690" y="88900"/>
                    <a:pt x="88900" y="59690"/>
                    <a:pt x="124460" y="59690"/>
                  </a:cubicBezTo>
                  <a:lnTo>
                    <a:pt x="2108350" y="59690"/>
                  </a:lnTo>
                  <a:moveTo>
                    <a:pt x="2108350" y="0"/>
                  </a:moveTo>
                  <a:lnTo>
                    <a:pt x="124460" y="0"/>
                  </a:lnTo>
                  <a:cubicBezTo>
                    <a:pt x="55880" y="0"/>
                    <a:pt x="0" y="55880"/>
                    <a:pt x="0" y="124460"/>
                  </a:cubicBezTo>
                  <a:lnTo>
                    <a:pt x="0" y="1524098"/>
                  </a:lnTo>
                  <a:cubicBezTo>
                    <a:pt x="0" y="1592678"/>
                    <a:pt x="55880" y="1648558"/>
                    <a:pt x="124460" y="1648558"/>
                  </a:cubicBezTo>
                  <a:lnTo>
                    <a:pt x="2108351" y="1648558"/>
                  </a:lnTo>
                  <a:cubicBezTo>
                    <a:pt x="2176931" y="1648558"/>
                    <a:pt x="2232811" y="1592678"/>
                    <a:pt x="2232811" y="1524098"/>
                  </a:cubicBezTo>
                  <a:lnTo>
                    <a:pt x="2232811" y="124460"/>
                  </a:lnTo>
                  <a:cubicBezTo>
                    <a:pt x="2232810" y="55880"/>
                    <a:pt x="2176930" y="0"/>
                    <a:pt x="2108350" y="0"/>
                  </a:cubicBezTo>
                  <a:close/>
                </a:path>
              </a:pathLst>
            </a:custGeom>
            <a:solidFill>
              <a:srgbClr val="00205B"/>
            </a:solidFill>
          </p:spPr>
        </p:sp>
      </p:grpSp>
      <p:sp>
        <p:nvSpPr>
          <p:cNvPr name="TextBox 12" id="12"/>
          <p:cNvSpPr txBox="true"/>
          <p:nvPr/>
        </p:nvSpPr>
        <p:spPr>
          <a:xfrm rot="0">
            <a:off x="12795668" y="4094378"/>
            <a:ext cx="4053911" cy="2404278"/>
          </a:xfrm>
          <a:prstGeom prst="rect">
            <a:avLst/>
          </a:prstGeom>
        </p:spPr>
        <p:txBody>
          <a:bodyPr anchor="t" rtlCol="false" tIns="0" lIns="0" bIns="0" rIns="0">
            <a:spAutoFit/>
          </a:bodyPr>
          <a:lstStyle/>
          <a:p>
            <a:pPr algn="ctr">
              <a:lnSpc>
                <a:spcPts val="4772"/>
              </a:lnSpc>
            </a:pPr>
            <a:r>
              <a:rPr lang="en-US" sz="3408">
                <a:solidFill>
                  <a:srgbClr val="000000"/>
                </a:solidFill>
                <a:latin typeface="Trocchi"/>
              </a:rPr>
              <a:t>An AI model to give scores the pattern drawn by participants.</a:t>
            </a:r>
          </a:p>
        </p:txBody>
      </p:sp>
      <p:grpSp>
        <p:nvGrpSpPr>
          <p:cNvPr name="Group 13" id="13"/>
          <p:cNvGrpSpPr/>
          <p:nvPr/>
        </p:nvGrpSpPr>
        <p:grpSpPr>
          <a:xfrm rot="0">
            <a:off x="8632251" y="7151095"/>
            <a:ext cx="3991967" cy="3069442"/>
            <a:chOff x="0" y="0"/>
            <a:chExt cx="2232811" cy="1716819"/>
          </a:xfrm>
        </p:grpSpPr>
        <p:sp>
          <p:nvSpPr>
            <p:cNvPr name="Freeform 14" id="14"/>
            <p:cNvSpPr/>
            <p:nvPr/>
          </p:nvSpPr>
          <p:spPr>
            <a:xfrm>
              <a:off x="0" y="0"/>
              <a:ext cx="2232811" cy="1716819"/>
            </a:xfrm>
            <a:custGeom>
              <a:avLst/>
              <a:gdLst/>
              <a:ahLst/>
              <a:cxnLst/>
              <a:rect r="r" b="b" t="t" l="l"/>
              <a:pathLst>
                <a:path h="1716819" w="2232811">
                  <a:moveTo>
                    <a:pt x="2108350" y="59690"/>
                  </a:moveTo>
                  <a:cubicBezTo>
                    <a:pt x="2143910" y="59690"/>
                    <a:pt x="2173120" y="88900"/>
                    <a:pt x="2173120" y="124460"/>
                  </a:cubicBezTo>
                  <a:lnTo>
                    <a:pt x="2173120" y="1592359"/>
                  </a:lnTo>
                  <a:cubicBezTo>
                    <a:pt x="2173120" y="1627919"/>
                    <a:pt x="2143910" y="1657129"/>
                    <a:pt x="2108350" y="1657129"/>
                  </a:cubicBezTo>
                  <a:lnTo>
                    <a:pt x="124460" y="1657129"/>
                  </a:lnTo>
                  <a:cubicBezTo>
                    <a:pt x="88900" y="1657129"/>
                    <a:pt x="59690" y="1627919"/>
                    <a:pt x="59690" y="1592359"/>
                  </a:cubicBezTo>
                  <a:lnTo>
                    <a:pt x="59690" y="124460"/>
                  </a:lnTo>
                  <a:cubicBezTo>
                    <a:pt x="59690" y="88900"/>
                    <a:pt x="88900" y="59690"/>
                    <a:pt x="124460" y="59690"/>
                  </a:cubicBezTo>
                  <a:lnTo>
                    <a:pt x="2108350" y="59690"/>
                  </a:lnTo>
                  <a:moveTo>
                    <a:pt x="2108350" y="0"/>
                  </a:moveTo>
                  <a:lnTo>
                    <a:pt x="124460" y="0"/>
                  </a:lnTo>
                  <a:cubicBezTo>
                    <a:pt x="55880" y="0"/>
                    <a:pt x="0" y="55880"/>
                    <a:pt x="0" y="124460"/>
                  </a:cubicBezTo>
                  <a:lnTo>
                    <a:pt x="0" y="1592359"/>
                  </a:lnTo>
                  <a:cubicBezTo>
                    <a:pt x="0" y="1660939"/>
                    <a:pt x="55880" y="1716819"/>
                    <a:pt x="124460" y="1716819"/>
                  </a:cubicBezTo>
                  <a:lnTo>
                    <a:pt x="2108351" y="1716819"/>
                  </a:lnTo>
                  <a:cubicBezTo>
                    <a:pt x="2176931" y="1716819"/>
                    <a:pt x="2232811" y="1660939"/>
                    <a:pt x="2232811" y="1592359"/>
                  </a:cubicBezTo>
                  <a:lnTo>
                    <a:pt x="2232811" y="124460"/>
                  </a:lnTo>
                  <a:cubicBezTo>
                    <a:pt x="2232810" y="55880"/>
                    <a:pt x="2176930" y="0"/>
                    <a:pt x="2108350" y="0"/>
                  </a:cubicBezTo>
                  <a:close/>
                </a:path>
              </a:pathLst>
            </a:custGeom>
            <a:solidFill>
              <a:srgbClr val="00205B"/>
            </a:solidFill>
          </p:spPr>
        </p:sp>
      </p:grpSp>
      <p:sp>
        <p:nvSpPr>
          <p:cNvPr name="TextBox 15" id="15"/>
          <p:cNvSpPr txBox="true"/>
          <p:nvPr/>
        </p:nvSpPr>
        <p:spPr>
          <a:xfrm rot="0">
            <a:off x="8914223" y="7450340"/>
            <a:ext cx="3428022" cy="2404278"/>
          </a:xfrm>
          <a:prstGeom prst="rect">
            <a:avLst/>
          </a:prstGeom>
        </p:spPr>
        <p:txBody>
          <a:bodyPr anchor="t" rtlCol="false" tIns="0" lIns="0" bIns="0" rIns="0">
            <a:spAutoFit/>
          </a:bodyPr>
          <a:lstStyle/>
          <a:p>
            <a:pPr algn="ctr">
              <a:lnSpc>
                <a:spcPts val="4772"/>
              </a:lnSpc>
            </a:pPr>
            <a:r>
              <a:rPr lang="en-US" sz="3408">
                <a:solidFill>
                  <a:srgbClr val="000000"/>
                </a:solidFill>
                <a:latin typeface="Trocchi"/>
              </a:rPr>
              <a:t>An AI model to find macros in the image of a meal.</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667676" y="2058918"/>
            <a:ext cx="17926976" cy="1701967"/>
            <a:chOff x="0" y="0"/>
            <a:chExt cx="56584828" cy="5372100"/>
          </a:xfrm>
        </p:grpSpPr>
        <p:sp>
          <p:nvSpPr>
            <p:cNvPr name="Freeform 3" id="3"/>
            <p:cNvSpPr/>
            <p:nvPr/>
          </p:nvSpPr>
          <p:spPr>
            <a:xfrm>
              <a:off x="0" y="0"/>
              <a:ext cx="56584825" cy="5372100"/>
            </a:xfrm>
            <a:custGeom>
              <a:avLst/>
              <a:gdLst/>
              <a:ahLst/>
              <a:cxnLst/>
              <a:rect r="r" b="b" t="t" l="l"/>
              <a:pathLst>
                <a:path h="5372100" w="56584825">
                  <a:moveTo>
                    <a:pt x="55034160" y="0"/>
                  </a:moveTo>
                  <a:lnTo>
                    <a:pt x="1550670" y="0"/>
                  </a:lnTo>
                  <a:lnTo>
                    <a:pt x="0" y="2686050"/>
                  </a:lnTo>
                  <a:lnTo>
                    <a:pt x="1550670" y="5372100"/>
                  </a:lnTo>
                  <a:lnTo>
                    <a:pt x="55034160" y="5372100"/>
                  </a:lnTo>
                  <a:lnTo>
                    <a:pt x="56584825" y="2686050"/>
                  </a:lnTo>
                  <a:lnTo>
                    <a:pt x="55034160" y="0"/>
                  </a:lnTo>
                  <a:close/>
                </a:path>
              </a:pathLst>
            </a:custGeom>
            <a:solidFill>
              <a:srgbClr val="1836B2"/>
            </a:solidFill>
          </p:spPr>
        </p:sp>
      </p:grpSp>
      <p:sp>
        <p:nvSpPr>
          <p:cNvPr name="TextBox 4" id="4"/>
          <p:cNvSpPr txBox="true"/>
          <p:nvPr/>
        </p:nvSpPr>
        <p:spPr>
          <a:xfrm rot="0">
            <a:off x="218078" y="2246327"/>
            <a:ext cx="14283948" cy="2432050"/>
          </a:xfrm>
          <a:prstGeom prst="rect">
            <a:avLst/>
          </a:prstGeom>
        </p:spPr>
        <p:txBody>
          <a:bodyPr anchor="t" rtlCol="false" tIns="0" lIns="0" bIns="0" rIns="0">
            <a:spAutoFit/>
          </a:bodyPr>
          <a:lstStyle/>
          <a:p>
            <a:pPr>
              <a:lnSpc>
                <a:spcPts val="9799"/>
              </a:lnSpc>
              <a:spcBef>
                <a:spcPct val="0"/>
              </a:spcBef>
            </a:pPr>
            <a:r>
              <a:rPr lang="en-US" sz="6999" spc="-139">
                <a:solidFill>
                  <a:srgbClr val="FFFFFF"/>
                </a:solidFill>
                <a:latin typeface="Fira Sans Medium"/>
              </a:rPr>
              <a:t>Future Work (Product Roadmap) future</a:t>
            </a:r>
          </a:p>
        </p:txBody>
      </p:sp>
      <p:sp>
        <p:nvSpPr>
          <p:cNvPr name="TextBox 5" id="5"/>
          <p:cNvSpPr txBox="true"/>
          <p:nvPr/>
        </p:nvSpPr>
        <p:spPr>
          <a:xfrm rot="0">
            <a:off x="584858" y="3975919"/>
            <a:ext cx="17003998" cy="4062024"/>
          </a:xfrm>
          <a:prstGeom prst="rect">
            <a:avLst/>
          </a:prstGeom>
        </p:spPr>
        <p:txBody>
          <a:bodyPr anchor="t" rtlCol="false" tIns="0" lIns="0" bIns="0" rIns="0">
            <a:spAutoFit/>
          </a:bodyPr>
          <a:lstStyle/>
          <a:p>
            <a:pPr>
              <a:lnSpc>
                <a:spcPts val="5094"/>
              </a:lnSpc>
            </a:pPr>
          </a:p>
          <a:p>
            <a:pPr marL="829360" indent="-414680" lvl="1">
              <a:lnSpc>
                <a:spcPts val="5377"/>
              </a:lnSpc>
              <a:buFont typeface="Arial"/>
              <a:buChar char="•"/>
            </a:pPr>
            <a:r>
              <a:rPr lang="en-US" sz="3841">
                <a:solidFill>
                  <a:srgbClr val="000000"/>
                </a:solidFill>
                <a:latin typeface="Arimo"/>
              </a:rPr>
              <a:t>Using API to make predictions and use them in the application.</a:t>
            </a:r>
          </a:p>
          <a:p>
            <a:pPr marL="829360" indent="-414680" lvl="1">
              <a:lnSpc>
                <a:spcPts val="5377"/>
              </a:lnSpc>
              <a:buFont typeface="Arial"/>
              <a:buChar char="•"/>
            </a:pPr>
            <a:r>
              <a:rPr lang="en-US" sz="3841">
                <a:solidFill>
                  <a:srgbClr val="000000"/>
                </a:solidFill>
                <a:latin typeface="Arimo"/>
              </a:rPr>
              <a:t>Making RDS or Firebase connection to save data.</a:t>
            </a:r>
          </a:p>
          <a:p>
            <a:pPr marL="829360" indent="-414680" lvl="1">
              <a:lnSpc>
                <a:spcPts val="5377"/>
              </a:lnSpc>
              <a:buFont typeface="Arial"/>
              <a:buChar char="•"/>
            </a:pPr>
            <a:r>
              <a:rPr lang="en-US" sz="3841">
                <a:solidFill>
                  <a:srgbClr val="000000"/>
                </a:solidFill>
                <a:latin typeface="Arimo"/>
              </a:rPr>
              <a:t>Finish the implementation of permission requirement for camera and microphone.</a:t>
            </a:r>
          </a:p>
          <a:p>
            <a:pPr marL="829360" indent="-414680" lvl="1">
              <a:lnSpc>
                <a:spcPts val="5377"/>
              </a:lnSpc>
              <a:buFont typeface="Arial"/>
              <a:buChar char="•"/>
            </a:pPr>
            <a:r>
              <a:rPr lang="en-US" sz="3841">
                <a:solidFill>
                  <a:srgbClr val="000000"/>
                </a:solidFill>
                <a:latin typeface="Arimo"/>
              </a:rPr>
              <a:t>Release the application for beta-testers to improve it. </a:t>
            </a:r>
          </a:p>
        </p:txBody>
      </p:sp>
      <p:pic>
        <p:nvPicPr>
          <p:cNvPr name="Picture 6" id="6"/>
          <p:cNvPicPr>
            <a:picLocks noChangeAspect="true"/>
          </p:cNvPicPr>
          <p:nvPr/>
        </p:nvPicPr>
        <p:blipFill>
          <a:blip r:embed="rId2"/>
          <a:srcRect l="0" t="0" r="0" b="0"/>
          <a:stretch>
            <a:fillRect/>
          </a:stretch>
        </p:blipFill>
        <p:spPr>
          <a:xfrm flipH="false" flipV="false" rot="0">
            <a:off x="-92666" y="-536323"/>
            <a:ext cx="4709106" cy="2595241"/>
          </a:xfrm>
          <a:prstGeom prst="rect">
            <a:avLst/>
          </a:prstGeom>
        </p:spPr>
      </p:pic>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667676" y="2058918"/>
            <a:ext cx="17926976" cy="1701967"/>
            <a:chOff x="0" y="0"/>
            <a:chExt cx="56584828" cy="5372100"/>
          </a:xfrm>
        </p:grpSpPr>
        <p:sp>
          <p:nvSpPr>
            <p:cNvPr name="Freeform 3" id="3"/>
            <p:cNvSpPr/>
            <p:nvPr/>
          </p:nvSpPr>
          <p:spPr>
            <a:xfrm>
              <a:off x="0" y="0"/>
              <a:ext cx="56584825" cy="5372100"/>
            </a:xfrm>
            <a:custGeom>
              <a:avLst/>
              <a:gdLst/>
              <a:ahLst/>
              <a:cxnLst/>
              <a:rect r="r" b="b" t="t" l="l"/>
              <a:pathLst>
                <a:path h="5372100" w="56584825">
                  <a:moveTo>
                    <a:pt x="55034160" y="0"/>
                  </a:moveTo>
                  <a:lnTo>
                    <a:pt x="1550670" y="0"/>
                  </a:lnTo>
                  <a:lnTo>
                    <a:pt x="0" y="2686050"/>
                  </a:lnTo>
                  <a:lnTo>
                    <a:pt x="1550670" y="5372100"/>
                  </a:lnTo>
                  <a:lnTo>
                    <a:pt x="55034160" y="5372100"/>
                  </a:lnTo>
                  <a:lnTo>
                    <a:pt x="56584825" y="2686050"/>
                  </a:lnTo>
                  <a:lnTo>
                    <a:pt x="55034160" y="0"/>
                  </a:lnTo>
                  <a:close/>
                </a:path>
              </a:pathLst>
            </a:custGeom>
            <a:solidFill>
              <a:srgbClr val="1836B2"/>
            </a:solidFill>
          </p:spPr>
        </p:sp>
      </p:grpSp>
      <p:sp>
        <p:nvSpPr>
          <p:cNvPr name="TextBox 4" id="4"/>
          <p:cNvSpPr txBox="true"/>
          <p:nvPr/>
        </p:nvSpPr>
        <p:spPr>
          <a:xfrm rot="0">
            <a:off x="1028700" y="7541462"/>
            <a:ext cx="7175480" cy="382270"/>
          </a:xfrm>
          <a:prstGeom prst="rect">
            <a:avLst/>
          </a:prstGeom>
        </p:spPr>
        <p:txBody>
          <a:bodyPr anchor="t" rtlCol="false" tIns="0" lIns="0" bIns="0" rIns="0">
            <a:spAutoFit/>
          </a:bodyPr>
          <a:lstStyle/>
          <a:p>
            <a:pPr>
              <a:lnSpc>
                <a:spcPts val="3079"/>
              </a:lnSpc>
            </a:pPr>
          </a:p>
        </p:txBody>
      </p:sp>
      <p:grpSp>
        <p:nvGrpSpPr>
          <p:cNvPr name="Group 5" id="5"/>
          <p:cNvGrpSpPr/>
          <p:nvPr/>
        </p:nvGrpSpPr>
        <p:grpSpPr>
          <a:xfrm rot="0">
            <a:off x="682336" y="5875102"/>
            <a:ext cx="1337531" cy="1158427"/>
            <a:chOff x="0" y="0"/>
            <a:chExt cx="1783375" cy="1544569"/>
          </a:xfrm>
        </p:grpSpPr>
        <p:grpSp>
          <p:nvGrpSpPr>
            <p:cNvPr name="Group 6" id="6"/>
            <p:cNvGrpSpPr/>
            <p:nvPr/>
          </p:nvGrpSpPr>
          <p:grpSpPr>
            <a:xfrm rot="-10800000">
              <a:off x="0" y="0"/>
              <a:ext cx="1783375" cy="1544569"/>
              <a:chOff x="0" y="0"/>
              <a:chExt cx="6202680" cy="5372100"/>
            </a:xfrm>
          </p:grpSpPr>
          <p:sp>
            <p:nvSpPr>
              <p:cNvPr name="Freeform 7" id="7"/>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1836B2"/>
              </a:solidFill>
            </p:spPr>
          </p:sp>
        </p:grpSp>
        <p:sp>
          <p:nvSpPr>
            <p:cNvPr name="TextBox 8" id="8"/>
            <p:cNvSpPr txBox="true"/>
            <p:nvPr/>
          </p:nvSpPr>
          <p:spPr>
            <a:xfrm rot="0">
              <a:off x="392445" y="250634"/>
              <a:ext cx="998485" cy="957576"/>
            </a:xfrm>
            <a:prstGeom prst="rect">
              <a:avLst/>
            </a:prstGeom>
          </p:spPr>
          <p:txBody>
            <a:bodyPr anchor="t" rtlCol="false" tIns="0" lIns="0" bIns="0" rIns="0">
              <a:spAutoFit/>
            </a:bodyPr>
            <a:lstStyle/>
            <a:p>
              <a:pPr algn="ctr">
                <a:lnSpc>
                  <a:spcPts val="6070"/>
                </a:lnSpc>
                <a:spcBef>
                  <a:spcPct val="0"/>
                </a:spcBef>
              </a:pPr>
              <a:r>
                <a:rPr lang="en-US" sz="4335" spc="-86">
                  <a:solidFill>
                    <a:srgbClr val="FFFFFF"/>
                  </a:solidFill>
                  <a:latin typeface="Fira Sans Medium"/>
                </a:rPr>
                <a:t>01</a:t>
              </a:r>
            </a:p>
          </p:txBody>
        </p:sp>
      </p:grpSp>
      <p:grpSp>
        <p:nvGrpSpPr>
          <p:cNvPr name="Group 9" id="9"/>
          <p:cNvGrpSpPr/>
          <p:nvPr/>
        </p:nvGrpSpPr>
        <p:grpSpPr>
          <a:xfrm rot="0">
            <a:off x="682336" y="7344695"/>
            <a:ext cx="1337124" cy="1158074"/>
            <a:chOff x="0" y="0"/>
            <a:chExt cx="1782832" cy="1544099"/>
          </a:xfrm>
        </p:grpSpPr>
        <p:grpSp>
          <p:nvGrpSpPr>
            <p:cNvPr name="Group 10" id="10"/>
            <p:cNvGrpSpPr/>
            <p:nvPr/>
          </p:nvGrpSpPr>
          <p:grpSpPr>
            <a:xfrm rot="-10800000">
              <a:off x="0" y="0"/>
              <a:ext cx="1782832" cy="1544099"/>
              <a:chOff x="0" y="0"/>
              <a:chExt cx="6202680" cy="5372100"/>
            </a:xfrm>
          </p:grpSpPr>
          <p:sp>
            <p:nvSpPr>
              <p:cNvPr name="Freeform 11" id="11"/>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1836B2"/>
              </a:solidFill>
            </p:spPr>
          </p:sp>
        </p:grpSp>
        <p:sp>
          <p:nvSpPr>
            <p:cNvPr name="TextBox 12" id="12"/>
            <p:cNvSpPr txBox="true"/>
            <p:nvPr/>
          </p:nvSpPr>
          <p:spPr>
            <a:xfrm rot="0">
              <a:off x="392325" y="250531"/>
              <a:ext cx="998181" cy="957311"/>
            </a:xfrm>
            <a:prstGeom prst="rect">
              <a:avLst/>
            </a:prstGeom>
          </p:spPr>
          <p:txBody>
            <a:bodyPr anchor="t" rtlCol="false" tIns="0" lIns="0" bIns="0" rIns="0">
              <a:spAutoFit/>
            </a:bodyPr>
            <a:lstStyle/>
            <a:p>
              <a:pPr algn="ctr">
                <a:lnSpc>
                  <a:spcPts val="6068"/>
                </a:lnSpc>
                <a:spcBef>
                  <a:spcPct val="0"/>
                </a:spcBef>
              </a:pPr>
              <a:r>
                <a:rPr lang="en-US" sz="4334" spc="-86">
                  <a:solidFill>
                    <a:srgbClr val="FFFFFF"/>
                  </a:solidFill>
                  <a:latin typeface="Fira Sans Medium"/>
                </a:rPr>
                <a:t>02</a:t>
              </a:r>
            </a:p>
          </p:txBody>
        </p:sp>
      </p:grpSp>
      <p:pic>
        <p:nvPicPr>
          <p:cNvPr name="Picture 13" id="13"/>
          <p:cNvPicPr>
            <a:picLocks noChangeAspect="true"/>
          </p:cNvPicPr>
          <p:nvPr/>
        </p:nvPicPr>
        <p:blipFill>
          <a:blip r:embed="rId2"/>
          <a:srcRect l="0" t="0" r="0" b="0"/>
          <a:stretch>
            <a:fillRect/>
          </a:stretch>
        </p:blipFill>
        <p:spPr>
          <a:xfrm flipH="false" flipV="false" rot="0">
            <a:off x="-92666" y="-536323"/>
            <a:ext cx="4709106" cy="2595241"/>
          </a:xfrm>
          <a:prstGeom prst="rect">
            <a:avLst/>
          </a:prstGeom>
        </p:spPr>
      </p:pic>
      <p:sp>
        <p:nvSpPr>
          <p:cNvPr name="TextBox 14" id="14"/>
          <p:cNvSpPr txBox="true"/>
          <p:nvPr/>
        </p:nvSpPr>
        <p:spPr>
          <a:xfrm rot="0">
            <a:off x="218078" y="2246327"/>
            <a:ext cx="5833528" cy="1193800"/>
          </a:xfrm>
          <a:prstGeom prst="rect">
            <a:avLst/>
          </a:prstGeom>
        </p:spPr>
        <p:txBody>
          <a:bodyPr anchor="t" rtlCol="false" tIns="0" lIns="0" bIns="0" rIns="0">
            <a:spAutoFit/>
          </a:bodyPr>
          <a:lstStyle/>
          <a:p>
            <a:pPr>
              <a:lnSpc>
                <a:spcPts val="9799"/>
              </a:lnSpc>
              <a:spcBef>
                <a:spcPct val="0"/>
              </a:spcBef>
            </a:pPr>
            <a:r>
              <a:rPr lang="en-US" sz="6999" spc="-139">
                <a:solidFill>
                  <a:srgbClr val="FFFFFF"/>
                </a:solidFill>
                <a:latin typeface="Fira Sans Medium"/>
              </a:rPr>
              <a:t>Our RETIgoal </a:t>
            </a:r>
          </a:p>
        </p:txBody>
      </p:sp>
      <p:sp>
        <p:nvSpPr>
          <p:cNvPr name="TextBox 15" id="15"/>
          <p:cNvSpPr txBox="true"/>
          <p:nvPr/>
        </p:nvSpPr>
        <p:spPr>
          <a:xfrm rot="0">
            <a:off x="218078" y="4139039"/>
            <a:ext cx="19015309" cy="1185356"/>
          </a:xfrm>
          <a:prstGeom prst="rect">
            <a:avLst/>
          </a:prstGeom>
        </p:spPr>
        <p:txBody>
          <a:bodyPr anchor="t" rtlCol="false" tIns="0" lIns="0" bIns="0" rIns="0">
            <a:spAutoFit/>
          </a:bodyPr>
          <a:lstStyle/>
          <a:p>
            <a:pPr>
              <a:lnSpc>
                <a:spcPts val="4797"/>
              </a:lnSpc>
            </a:pPr>
            <a:r>
              <a:rPr lang="en-US" sz="3426" spc="17">
                <a:solidFill>
                  <a:srgbClr val="000000"/>
                </a:solidFill>
                <a:latin typeface="Fira Sans Medium Bold"/>
              </a:rPr>
              <a:t>To improve the daily activity of senior and MCI patients by offering evidence-based interventions and screening tools to monitor and track disease progression</a:t>
            </a:r>
          </a:p>
        </p:txBody>
      </p:sp>
      <p:sp>
        <p:nvSpPr>
          <p:cNvPr name="TextBox 16" id="16"/>
          <p:cNvSpPr txBox="true"/>
          <p:nvPr/>
        </p:nvSpPr>
        <p:spPr>
          <a:xfrm rot="0">
            <a:off x="2354958" y="6044740"/>
            <a:ext cx="12312613" cy="819150"/>
          </a:xfrm>
          <a:prstGeom prst="rect">
            <a:avLst/>
          </a:prstGeom>
        </p:spPr>
        <p:txBody>
          <a:bodyPr anchor="t" rtlCol="false" tIns="0" lIns="0" bIns="0" rIns="0">
            <a:spAutoFit/>
          </a:bodyPr>
          <a:lstStyle/>
          <a:p>
            <a:pPr algn="l" marL="0" indent="0" lvl="0">
              <a:lnSpc>
                <a:spcPts val="3278"/>
              </a:lnSpc>
              <a:spcBef>
                <a:spcPct val="0"/>
              </a:spcBef>
            </a:pPr>
            <a:r>
              <a:rPr lang="en-US" sz="2732" spc="81">
                <a:solidFill>
                  <a:srgbClr val="000000"/>
                </a:solidFill>
                <a:latin typeface="Fira Sans Light"/>
              </a:rPr>
              <a:t>As AD prevalence advances, there is growing demand for preventative tools to increase patient adherence to healthy lifestyle choices  </a:t>
            </a:r>
          </a:p>
        </p:txBody>
      </p:sp>
      <p:sp>
        <p:nvSpPr>
          <p:cNvPr name="TextBox 17" id="17"/>
          <p:cNvSpPr txBox="true"/>
          <p:nvPr/>
        </p:nvSpPr>
        <p:spPr>
          <a:xfrm rot="0">
            <a:off x="2354958" y="8905078"/>
            <a:ext cx="12312613" cy="1228725"/>
          </a:xfrm>
          <a:prstGeom prst="rect">
            <a:avLst/>
          </a:prstGeom>
        </p:spPr>
        <p:txBody>
          <a:bodyPr anchor="t" rtlCol="false" tIns="0" lIns="0" bIns="0" rIns="0">
            <a:spAutoFit/>
          </a:bodyPr>
          <a:lstStyle/>
          <a:p>
            <a:pPr algn="l" marL="0" indent="0" lvl="0">
              <a:lnSpc>
                <a:spcPts val="3278"/>
              </a:lnSpc>
              <a:spcBef>
                <a:spcPct val="0"/>
              </a:spcBef>
            </a:pPr>
            <a:r>
              <a:rPr lang="en-US" sz="2732" spc="81">
                <a:solidFill>
                  <a:srgbClr val="000000"/>
                </a:solidFill>
                <a:latin typeface="Fira Sans Light"/>
              </a:rPr>
              <a:t>Increasing the accessibility to screening, diagnostic and management tools for the aging population to take ownership of their health progression </a:t>
            </a:r>
          </a:p>
        </p:txBody>
      </p:sp>
      <p:grpSp>
        <p:nvGrpSpPr>
          <p:cNvPr name="Group 18" id="18"/>
          <p:cNvGrpSpPr/>
          <p:nvPr/>
        </p:nvGrpSpPr>
        <p:grpSpPr>
          <a:xfrm rot="0">
            <a:off x="682743" y="8905078"/>
            <a:ext cx="1337124" cy="1158074"/>
            <a:chOff x="0" y="0"/>
            <a:chExt cx="1782832" cy="1544099"/>
          </a:xfrm>
        </p:grpSpPr>
        <p:grpSp>
          <p:nvGrpSpPr>
            <p:cNvPr name="Group 19" id="19"/>
            <p:cNvGrpSpPr/>
            <p:nvPr/>
          </p:nvGrpSpPr>
          <p:grpSpPr>
            <a:xfrm rot="-10800000">
              <a:off x="0" y="0"/>
              <a:ext cx="1782832" cy="1544099"/>
              <a:chOff x="0" y="0"/>
              <a:chExt cx="6202680" cy="5372100"/>
            </a:xfrm>
          </p:grpSpPr>
          <p:sp>
            <p:nvSpPr>
              <p:cNvPr name="Freeform 20" id="20"/>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1836B2"/>
              </a:solidFill>
            </p:spPr>
          </p:sp>
        </p:grpSp>
        <p:sp>
          <p:nvSpPr>
            <p:cNvPr name="TextBox 21" id="21"/>
            <p:cNvSpPr txBox="true"/>
            <p:nvPr/>
          </p:nvSpPr>
          <p:spPr>
            <a:xfrm rot="0">
              <a:off x="392325" y="250531"/>
              <a:ext cx="998181" cy="957311"/>
            </a:xfrm>
            <a:prstGeom prst="rect">
              <a:avLst/>
            </a:prstGeom>
          </p:spPr>
          <p:txBody>
            <a:bodyPr anchor="t" rtlCol="false" tIns="0" lIns="0" bIns="0" rIns="0">
              <a:spAutoFit/>
            </a:bodyPr>
            <a:lstStyle/>
            <a:p>
              <a:pPr algn="ctr">
                <a:lnSpc>
                  <a:spcPts val="6068"/>
                </a:lnSpc>
                <a:spcBef>
                  <a:spcPct val="0"/>
                </a:spcBef>
              </a:pPr>
              <a:r>
                <a:rPr lang="en-US" sz="4334" spc="-86">
                  <a:solidFill>
                    <a:srgbClr val="FFFFFF"/>
                  </a:solidFill>
                  <a:latin typeface="Fira Sans Medium"/>
                </a:rPr>
                <a:t>03</a:t>
              </a:r>
            </a:p>
          </p:txBody>
        </p:sp>
      </p:grpSp>
      <p:sp>
        <p:nvSpPr>
          <p:cNvPr name="TextBox 22" id="22"/>
          <p:cNvSpPr txBox="true"/>
          <p:nvPr/>
        </p:nvSpPr>
        <p:spPr>
          <a:xfrm rot="0">
            <a:off x="2354958" y="7514157"/>
            <a:ext cx="12312613" cy="819150"/>
          </a:xfrm>
          <a:prstGeom prst="rect">
            <a:avLst/>
          </a:prstGeom>
        </p:spPr>
        <p:txBody>
          <a:bodyPr anchor="t" rtlCol="false" tIns="0" lIns="0" bIns="0" rIns="0">
            <a:spAutoFit/>
          </a:bodyPr>
          <a:lstStyle/>
          <a:p>
            <a:pPr algn="l" marL="0" indent="0" lvl="0">
              <a:lnSpc>
                <a:spcPts val="3278"/>
              </a:lnSpc>
              <a:spcBef>
                <a:spcPct val="0"/>
              </a:spcBef>
            </a:pPr>
            <a:r>
              <a:rPr lang="en-US" sz="2732" spc="81">
                <a:solidFill>
                  <a:srgbClr val="000000"/>
                </a:solidFill>
                <a:latin typeface="Fira Sans Light"/>
              </a:rPr>
              <a:t>As new disease-modifying therapies become available we need to be ready to coordinate care delivery by identifying patients who will benefit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10800000">
            <a:off x="6552917" y="6874073"/>
            <a:ext cx="733080" cy="0"/>
          </a:xfrm>
          <a:prstGeom prst="line">
            <a:avLst/>
          </a:prstGeom>
          <a:ln cap="rnd" w="47625">
            <a:solidFill>
              <a:srgbClr val="8D979D"/>
            </a:solidFill>
            <a:prstDash val="solid"/>
            <a:headEnd type="none" len="sm" w="sm"/>
            <a:tailEnd type="none" len="sm" w="sm"/>
          </a:ln>
        </p:spPr>
      </p:sp>
      <p:sp>
        <p:nvSpPr>
          <p:cNvPr name="AutoShape 3" id="3"/>
          <p:cNvSpPr/>
          <p:nvPr/>
        </p:nvSpPr>
        <p:spPr>
          <a:xfrm rot="-10800000">
            <a:off x="10595892" y="7001633"/>
            <a:ext cx="733080" cy="0"/>
          </a:xfrm>
          <a:prstGeom prst="line">
            <a:avLst/>
          </a:prstGeom>
          <a:ln cap="rnd" w="47625">
            <a:solidFill>
              <a:srgbClr val="8D979D"/>
            </a:solidFill>
            <a:prstDash val="solid"/>
            <a:headEnd type="none" len="sm" w="sm"/>
            <a:tailEnd type="none" len="sm" w="sm"/>
          </a:ln>
        </p:spPr>
      </p:sp>
      <p:sp>
        <p:nvSpPr>
          <p:cNvPr name="AutoShape 4" id="4"/>
          <p:cNvSpPr/>
          <p:nvPr/>
        </p:nvSpPr>
        <p:spPr>
          <a:xfrm rot="-10800000">
            <a:off x="10581237" y="3229624"/>
            <a:ext cx="733080" cy="0"/>
          </a:xfrm>
          <a:prstGeom prst="line">
            <a:avLst/>
          </a:prstGeom>
          <a:ln cap="rnd" w="47625">
            <a:solidFill>
              <a:srgbClr val="8D979D"/>
            </a:solidFill>
            <a:prstDash val="solid"/>
            <a:headEnd type="none" len="sm" w="sm"/>
            <a:tailEnd type="none" len="sm" w="sm"/>
          </a:ln>
        </p:spPr>
      </p:sp>
      <p:sp>
        <p:nvSpPr>
          <p:cNvPr name="AutoShape 5" id="5"/>
          <p:cNvSpPr/>
          <p:nvPr/>
        </p:nvSpPr>
        <p:spPr>
          <a:xfrm rot="-10800000">
            <a:off x="6607170" y="3181999"/>
            <a:ext cx="733080" cy="0"/>
          </a:xfrm>
          <a:prstGeom prst="line">
            <a:avLst/>
          </a:prstGeom>
          <a:ln cap="rnd" w="47625">
            <a:solidFill>
              <a:srgbClr val="8D979D"/>
            </a:solidFill>
            <a:prstDash val="solid"/>
            <a:headEnd type="none" len="sm" w="sm"/>
            <a:tailEnd type="none" len="sm" w="sm"/>
          </a:ln>
        </p:spPr>
      </p:sp>
      <p:grpSp>
        <p:nvGrpSpPr>
          <p:cNvPr name="Group 6" id="6"/>
          <p:cNvGrpSpPr/>
          <p:nvPr/>
        </p:nvGrpSpPr>
        <p:grpSpPr>
          <a:xfrm rot="0">
            <a:off x="11314316" y="2450956"/>
            <a:ext cx="1397577" cy="1397577"/>
            <a:chOff x="0" y="0"/>
            <a:chExt cx="6350000" cy="6350000"/>
          </a:xfrm>
        </p:grpSpPr>
        <p:sp>
          <p:nvSpPr>
            <p:cNvPr name="Freeform 7" id="7"/>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A066CB">
                <a:alpha val="58824"/>
              </a:srgbClr>
            </a:solidFill>
          </p:spPr>
        </p:sp>
      </p:grpSp>
      <p:grpSp>
        <p:nvGrpSpPr>
          <p:cNvPr name="Group 8" id="8"/>
          <p:cNvGrpSpPr/>
          <p:nvPr/>
        </p:nvGrpSpPr>
        <p:grpSpPr>
          <a:xfrm rot="0">
            <a:off x="11314316" y="6167438"/>
            <a:ext cx="1397577" cy="1397577"/>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A066CB">
                <a:alpha val="58824"/>
              </a:srgbClr>
            </a:solidFill>
          </p:spPr>
        </p:sp>
      </p:grpSp>
      <p:sp>
        <p:nvSpPr>
          <p:cNvPr name="AutoShape 10" id="10"/>
          <p:cNvSpPr/>
          <p:nvPr/>
        </p:nvSpPr>
        <p:spPr>
          <a:xfrm rot="5400000">
            <a:off x="4725116" y="4984173"/>
            <a:ext cx="2318905" cy="0"/>
          </a:xfrm>
          <a:prstGeom prst="line">
            <a:avLst/>
          </a:prstGeom>
          <a:ln cap="rnd" w="47625">
            <a:solidFill>
              <a:srgbClr val="8D979D"/>
            </a:solidFill>
            <a:prstDash val="solid"/>
            <a:headEnd type="none" len="sm" w="sm"/>
            <a:tailEnd type="none" len="sm" w="sm"/>
          </a:ln>
        </p:spPr>
      </p:sp>
      <p:grpSp>
        <p:nvGrpSpPr>
          <p:cNvPr name="Group 11" id="11"/>
          <p:cNvGrpSpPr/>
          <p:nvPr/>
        </p:nvGrpSpPr>
        <p:grpSpPr>
          <a:xfrm rot="0">
            <a:off x="5209592" y="2450956"/>
            <a:ext cx="1397577" cy="1397577"/>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A066CB">
                <a:alpha val="58824"/>
              </a:srgbClr>
            </a:solidFill>
          </p:spPr>
        </p:sp>
      </p:grpSp>
      <p:pic>
        <p:nvPicPr>
          <p:cNvPr name="Picture 13" id="1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5423262" y="2759003"/>
            <a:ext cx="970238" cy="781483"/>
          </a:xfrm>
          <a:prstGeom prst="rect">
            <a:avLst/>
          </a:prstGeom>
        </p:spPr>
      </p:pic>
      <p:pic>
        <p:nvPicPr>
          <p:cNvPr name="Picture 14" id="1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609961" y="6515858"/>
            <a:ext cx="806287" cy="700737"/>
          </a:xfrm>
          <a:prstGeom prst="rect">
            <a:avLst/>
          </a:prstGeom>
        </p:spPr>
      </p:pic>
      <p:grpSp>
        <p:nvGrpSpPr>
          <p:cNvPr name="Group 15" id="15"/>
          <p:cNvGrpSpPr/>
          <p:nvPr/>
        </p:nvGrpSpPr>
        <p:grpSpPr>
          <a:xfrm rot="0">
            <a:off x="-3239452" y="-8245997"/>
            <a:ext cx="20298767" cy="9274697"/>
            <a:chOff x="0" y="0"/>
            <a:chExt cx="11757473" cy="5372100"/>
          </a:xfrm>
        </p:grpSpPr>
        <p:sp>
          <p:nvSpPr>
            <p:cNvPr name="Freeform 16" id="16"/>
            <p:cNvSpPr/>
            <p:nvPr/>
          </p:nvSpPr>
          <p:spPr>
            <a:xfrm>
              <a:off x="0" y="0"/>
              <a:ext cx="11757473" cy="5372100"/>
            </a:xfrm>
            <a:custGeom>
              <a:avLst/>
              <a:gdLst/>
              <a:ahLst/>
              <a:cxnLst/>
              <a:rect r="r" b="b" t="t" l="l"/>
              <a:pathLst>
                <a:path h="5372100" w="11757473">
                  <a:moveTo>
                    <a:pt x="10206803" y="0"/>
                  </a:moveTo>
                  <a:lnTo>
                    <a:pt x="1550670" y="0"/>
                  </a:lnTo>
                  <a:lnTo>
                    <a:pt x="0" y="2686050"/>
                  </a:lnTo>
                  <a:lnTo>
                    <a:pt x="1550670" y="5372100"/>
                  </a:lnTo>
                  <a:lnTo>
                    <a:pt x="10206803" y="5372100"/>
                  </a:lnTo>
                  <a:lnTo>
                    <a:pt x="11757473" y="2686050"/>
                  </a:lnTo>
                  <a:lnTo>
                    <a:pt x="10206803" y="0"/>
                  </a:lnTo>
                  <a:close/>
                </a:path>
              </a:pathLst>
            </a:custGeom>
            <a:solidFill>
              <a:srgbClr val="A066CB"/>
            </a:solidFill>
          </p:spPr>
        </p:sp>
      </p:grpSp>
      <p:pic>
        <p:nvPicPr>
          <p:cNvPr name="Picture 17" id="17"/>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1694677" y="2684036"/>
            <a:ext cx="636856" cy="931417"/>
          </a:xfrm>
          <a:prstGeom prst="rect">
            <a:avLst/>
          </a:prstGeom>
        </p:spPr>
      </p:pic>
      <p:grpSp>
        <p:nvGrpSpPr>
          <p:cNvPr name="Group 18" id="18"/>
          <p:cNvGrpSpPr/>
          <p:nvPr/>
        </p:nvGrpSpPr>
        <p:grpSpPr>
          <a:xfrm rot="0">
            <a:off x="5209592" y="6167438"/>
            <a:ext cx="1397577" cy="1397577"/>
            <a:chOff x="0" y="0"/>
            <a:chExt cx="6350000" cy="6350000"/>
          </a:xfrm>
        </p:grpSpPr>
        <p:sp>
          <p:nvSpPr>
            <p:cNvPr name="Freeform 19" id="1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A066CB">
                <a:alpha val="58824"/>
              </a:srgbClr>
            </a:solidFill>
          </p:spPr>
        </p:sp>
      </p:grpSp>
      <p:pic>
        <p:nvPicPr>
          <p:cNvPr name="Picture 20" id="20"/>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5665191" y="6531552"/>
            <a:ext cx="486380" cy="685042"/>
          </a:xfrm>
          <a:prstGeom prst="rect">
            <a:avLst/>
          </a:prstGeom>
        </p:spPr>
      </p:pic>
      <p:sp>
        <p:nvSpPr>
          <p:cNvPr name="AutoShape 21" id="21"/>
          <p:cNvSpPr/>
          <p:nvPr/>
        </p:nvSpPr>
        <p:spPr>
          <a:xfrm rot="5400000">
            <a:off x="10877465" y="4936764"/>
            <a:ext cx="2318905" cy="0"/>
          </a:xfrm>
          <a:prstGeom prst="line">
            <a:avLst/>
          </a:prstGeom>
          <a:ln cap="rnd" w="47625">
            <a:solidFill>
              <a:srgbClr val="8D979D"/>
            </a:solidFill>
            <a:prstDash val="solid"/>
            <a:headEnd type="none" len="sm" w="sm"/>
            <a:tailEnd type="none" len="sm" w="sm"/>
          </a:ln>
        </p:spPr>
      </p:sp>
      <p:pic>
        <p:nvPicPr>
          <p:cNvPr name="Picture 22" id="22"/>
          <p:cNvPicPr>
            <a:picLocks noChangeAspect="true"/>
          </p:cNvPicPr>
          <p:nvPr/>
        </p:nvPicPr>
        <p:blipFill>
          <a:blip r:embed="rId10"/>
          <a:srcRect l="0" t="0" r="0" b="0"/>
          <a:stretch>
            <a:fillRect/>
          </a:stretch>
        </p:blipFill>
        <p:spPr>
          <a:xfrm flipH="false" flipV="false" rot="0">
            <a:off x="7285997" y="1771096"/>
            <a:ext cx="3622182" cy="7639679"/>
          </a:xfrm>
          <a:prstGeom prst="rect">
            <a:avLst/>
          </a:prstGeom>
        </p:spPr>
      </p:pic>
      <p:sp>
        <p:nvSpPr>
          <p:cNvPr name="TextBox 23" id="23"/>
          <p:cNvSpPr txBox="true"/>
          <p:nvPr/>
        </p:nvSpPr>
        <p:spPr>
          <a:xfrm rot="0">
            <a:off x="12919712" y="2606819"/>
            <a:ext cx="5247249" cy="542925"/>
          </a:xfrm>
          <a:prstGeom prst="rect">
            <a:avLst/>
          </a:prstGeom>
        </p:spPr>
        <p:txBody>
          <a:bodyPr anchor="t" rtlCol="false" tIns="0" lIns="0" bIns="0" rIns="0">
            <a:spAutoFit/>
          </a:bodyPr>
          <a:lstStyle/>
          <a:p>
            <a:pPr>
              <a:lnSpc>
                <a:spcPts val="4200"/>
              </a:lnSpc>
            </a:pPr>
            <a:r>
              <a:rPr lang="en-US" sz="3500" spc="105">
                <a:solidFill>
                  <a:srgbClr val="1836B2"/>
                </a:solidFill>
                <a:latin typeface="Fira Sans Medium Bold"/>
              </a:rPr>
              <a:t>Food Image Recognition</a:t>
            </a:r>
          </a:p>
        </p:txBody>
      </p:sp>
      <p:sp>
        <p:nvSpPr>
          <p:cNvPr name="TextBox 24" id="24"/>
          <p:cNvSpPr txBox="true"/>
          <p:nvPr/>
        </p:nvSpPr>
        <p:spPr>
          <a:xfrm rot="0">
            <a:off x="447463" y="2606819"/>
            <a:ext cx="5946037" cy="542925"/>
          </a:xfrm>
          <a:prstGeom prst="rect">
            <a:avLst/>
          </a:prstGeom>
        </p:spPr>
        <p:txBody>
          <a:bodyPr anchor="t" rtlCol="false" tIns="0" lIns="0" bIns="0" rIns="0">
            <a:spAutoFit/>
          </a:bodyPr>
          <a:lstStyle/>
          <a:p>
            <a:pPr>
              <a:lnSpc>
                <a:spcPts val="4200"/>
              </a:lnSpc>
            </a:pPr>
            <a:r>
              <a:rPr lang="en-US" sz="3500" spc="105">
                <a:solidFill>
                  <a:srgbClr val="1836B2"/>
                </a:solidFill>
                <a:latin typeface="Fira Sans Medium Bold"/>
              </a:rPr>
              <a:t>Digital MMSE Test</a:t>
            </a:r>
          </a:p>
        </p:txBody>
      </p:sp>
      <p:sp>
        <p:nvSpPr>
          <p:cNvPr name="TextBox 25" id="25"/>
          <p:cNvSpPr txBox="true"/>
          <p:nvPr/>
        </p:nvSpPr>
        <p:spPr>
          <a:xfrm rot="0">
            <a:off x="12919712" y="3210574"/>
            <a:ext cx="4958753" cy="15906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Instant nutrition and calorie estimates from the snap of a photo</a:t>
            </a:r>
          </a:p>
        </p:txBody>
      </p:sp>
      <p:sp>
        <p:nvSpPr>
          <p:cNvPr name="TextBox 26" id="26"/>
          <p:cNvSpPr txBox="true"/>
          <p:nvPr/>
        </p:nvSpPr>
        <p:spPr>
          <a:xfrm rot="0">
            <a:off x="12919712" y="7498340"/>
            <a:ext cx="5443662" cy="21240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Integrated into the MMSE questionnaire, audio recognition to detect Parkinson's applied to AD</a:t>
            </a:r>
          </a:p>
        </p:txBody>
      </p:sp>
      <p:sp>
        <p:nvSpPr>
          <p:cNvPr name="TextBox 27" id="27"/>
          <p:cNvSpPr txBox="true"/>
          <p:nvPr/>
        </p:nvSpPr>
        <p:spPr>
          <a:xfrm rot="0">
            <a:off x="447463" y="3229624"/>
            <a:ext cx="4271557" cy="10572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Digitized cognitive screening tool</a:t>
            </a:r>
          </a:p>
        </p:txBody>
      </p:sp>
      <p:sp>
        <p:nvSpPr>
          <p:cNvPr name="TextBox 28" id="28"/>
          <p:cNvSpPr txBox="true"/>
          <p:nvPr/>
        </p:nvSpPr>
        <p:spPr>
          <a:xfrm rot="0">
            <a:off x="12919712" y="6323301"/>
            <a:ext cx="5946037" cy="1076325"/>
          </a:xfrm>
          <a:prstGeom prst="rect">
            <a:avLst/>
          </a:prstGeom>
        </p:spPr>
        <p:txBody>
          <a:bodyPr anchor="t" rtlCol="false" tIns="0" lIns="0" bIns="0" rIns="0">
            <a:spAutoFit/>
          </a:bodyPr>
          <a:lstStyle/>
          <a:p>
            <a:pPr>
              <a:lnSpc>
                <a:spcPts val="4200"/>
              </a:lnSpc>
            </a:pPr>
            <a:r>
              <a:rPr lang="en-US" sz="3500" spc="105">
                <a:solidFill>
                  <a:srgbClr val="1836B2"/>
                </a:solidFill>
                <a:latin typeface="Fira Sans Medium Bold"/>
              </a:rPr>
              <a:t>AD Audio </a:t>
            </a:r>
          </a:p>
          <a:p>
            <a:pPr>
              <a:lnSpc>
                <a:spcPts val="4200"/>
              </a:lnSpc>
            </a:pPr>
            <a:r>
              <a:rPr lang="en-US" sz="3500" spc="105">
                <a:solidFill>
                  <a:srgbClr val="1836B2"/>
                </a:solidFill>
                <a:latin typeface="Fira Sans Medium Bold"/>
              </a:rPr>
              <a:t>Detector</a:t>
            </a:r>
          </a:p>
        </p:txBody>
      </p:sp>
      <p:sp>
        <p:nvSpPr>
          <p:cNvPr name="TextBox 29" id="29"/>
          <p:cNvSpPr txBox="true"/>
          <p:nvPr/>
        </p:nvSpPr>
        <p:spPr>
          <a:xfrm rot="0">
            <a:off x="375894" y="82551"/>
            <a:ext cx="13068076" cy="946149"/>
          </a:xfrm>
          <a:prstGeom prst="rect">
            <a:avLst/>
          </a:prstGeom>
        </p:spPr>
        <p:txBody>
          <a:bodyPr anchor="t" rtlCol="false" tIns="0" lIns="0" bIns="0" rIns="0">
            <a:spAutoFit/>
          </a:bodyPr>
          <a:lstStyle/>
          <a:p>
            <a:pPr>
              <a:lnSpc>
                <a:spcPts val="7700"/>
              </a:lnSpc>
              <a:spcBef>
                <a:spcPct val="0"/>
              </a:spcBef>
            </a:pPr>
            <a:r>
              <a:rPr lang="en-US" sz="5500" spc="-110">
                <a:solidFill>
                  <a:srgbClr val="FFFFFF"/>
                </a:solidFill>
                <a:latin typeface="Fira Sans Medium"/>
              </a:rPr>
              <a:t>Our Solution </a:t>
            </a:r>
          </a:p>
        </p:txBody>
      </p:sp>
      <p:sp>
        <p:nvSpPr>
          <p:cNvPr name="TextBox 30" id="30"/>
          <p:cNvSpPr txBox="true"/>
          <p:nvPr/>
        </p:nvSpPr>
        <p:spPr>
          <a:xfrm rot="0">
            <a:off x="375894" y="6506333"/>
            <a:ext cx="5946037" cy="542925"/>
          </a:xfrm>
          <a:prstGeom prst="rect">
            <a:avLst/>
          </a:prstGeom>
        </p:spPr>
        <p:txBody>
          <a:bodyPr anchor="t" rtlCol="false" tIns="0" lIns="0" bIns="0" rIns="0">
            <a:spAutoFit/>
          </a:bodyPr>
          <a:lstStyle/>
          <a:p>
            <a:pPr>
              <a:lnSpc>
                <a:spcPts val="4200"/>
              </a:lnSpc>
            </a:pPr>
            <a:r>
              <a:rPr lang="en-US" sz="3500" spc="105">
                <a:solidFill>
                  <a:srgbClr val="1836B2"/>
                </a:solidFill>
                <a:latin typeface="Fira Sans Medium Bold"/>
              </a:rPr>
              <a:t>Social &amp; Food Locator</a:t>
            </a:r>
          </a:p>
        </p:txBody>
      </p:sp>
      <p:sp>
        <p:nvSpPr>
          <p:cNvPr name="TextBox 31" id="31"/>
          <p:cNvSpPr txBox="true"/>
          <p:nvPr/>
        </p:nvSpPr>
        <p:spPr>
          <a:xfrm rot="0">
            <a:off x="447463" y="7149920"/>
            <a:ext cx="4560876" cy="21240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Enable geo-location tracking and find nearest healthy restaurants &amp; social events</a:t>
            </a:r>
          </a:p>
        </p:txBody>
      </p:sp>
      <p:pic>
        <p:nvPicPr>
          <p:cNvPr name="Picture 32" id="32"/>
          <p:cNvPicPr>
            <a:picLocks noChangeAspect="true"/>
          </p:cNvPicPr>
          <p:nvPr/>
        </p:nvPicPr>
        <p:blipFill>
          <a:blip r:embed="rId11"/>
          <a:srcRect l="0" t="0" r="0" b="0"/>
          <a:stretch>
            <a:fillRect/>
          </a:stretch>
        </p:blipFill>
        <p:spPr>
          <a:xfrm flipH="false" flipV="false" rot="0">
            <a:off x="14642416" y="-412555"/>
            <a:ext cx="3720958" cy="2050661"/>
          </a:xfrm>
          <a:prstGeom prst="rect">
            <a:avLst/>
          </a:prstGeom>
        </p:spPr>
      </p:pic>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63755" y="177716"/>
            <a:ext cx="13542824" cy="1701967"/>
            <a:chOff x="0" y="0"/>
            <a:chExt cx="18057099" cy="2269289"/>
          </a:xfrm>
        </p:grpSpPr>
        <p:grpSp>
          <p:nvGrpSpPr>
            <p:cNvPr name="Group 3" id="3"/>
            <p:cNvGrpSpPr/>
            <p:nvPr/>
          </p:nvGrpSpPr>
          <p:grpSpPr>
            <a:xfrm rot="-10800000">
              <a:off x="0" y="0"/>
              <a:ext cx="18057099" cy="2269289"/>
              <a:chOff x="0" y="0"/>
              <a:chExt cx="42746660" cy="5372100"/>
            </a:xfrm>
          </p:grpSpPr>
          <p:sp>
            <p:nvSpPr>
              <p:cNvPr name="Freeform 4" id="4"/>
              <p:cNvSpPr/>
              <p:nvPr/>
            </p:nvSpPr>
            <p:spPr>
              <a:xfrm>
                <a:off x="0" y="0"/>
                <a:ext cx="42746659" cy="5372100"/>
              </a:xfrm>
              <a:custGeom>
                <a:avLst/>
                <a:gdLst/>
                <a:ahLst/>
                <a:cxnLst/>
                <a:rect r="r" b="b" t="t" l="l"/>
                <a:pathLst>
                  <a:path h="5372100" w="42746659">
                    <a:moveTo>
                      <a:pt x="41195991" y="0"/>
                    </a:moveTo>
                    <a:lnTo>
                      <a:pt x="1550670" y="0"/>
                    </a:lnTo>
                    <a:lnTo>
                      <a:pt x="0" y="2686050"/>
                    </a:lnTo>
                    <a:lnTo>
                      <a:pt x="1550670" y="5372100"/>
                    </a:lnTo>
                    <a:lnTo>
                      <a:pt x="41195991" y="5372100"/>
                    </a:lnTo>
                    <a:lnTo>
                      <a:pt x="42746659" y="2686050"/>
                    </a:lnTo>
                    <a:lnTo>
                      <a:pt x="41195991" y="0"/>
                    </a:lnTo>
                    <a:close/>
                  </a:path>
                </a:pathLst>
              </a:custGeom>
              <a:solidFill>
                <a:srgbClr val="1836B2"/>
              </a:solidFill>
            </p:spPr>
          </p:sp>
        </p:grpSp>
        <p:sp>
          <p:nvSpPr>
            <p:cNvPr name="TextBox 5" id="5"/>
            <p:cNvSpPr txBox="true"/>
            <p:nvPr/>
          </p:nvSpPr>
          <p:spPr>
            <a:xfrm rot="0">
              <a:off x="4135665" y="313378"/>
              <a:ext cx="12935621" cy="1245446"/>
            </a:xfrm>
            <a:prstGeom prst="rect">
              <a:avLst/>
            </a:prstGeom>
          </p:spPr>
          <p:txBody>
            <a:bodyPr anchor="t" rtlCol="false" tIns="0" lIns="0" bIns="0" rIns="0">
              <a:spAutoFit/>
            </a:bodyPr>
            <a:lstStyle/>
            <a:p>
              <a:pPr>
                <a:lnSpc>
                  <a:spcPts val="7840"/>
                </a:lnSpc>
                <a:spcBef>
                  <a:spcPct val="0"/>
                </a:spcBef>
              </a:pPr>
              <a:r>
                <a:rPr lang="en-US" sz="5600" spc="-112">
                  <a:solidFill>
                    <a:srgbClr val="FFFFFF"/>
                  </a:solidFill>
                  <a:latin typeface="Fira Sans Medium"/>
                </a:rPr>
                <a:t>MMSE Screening Feature </a:t>
              </a:r>
            </a:p>
          </p:txBody>
        </p:sp>
      </p:grpSp>
      <p:sp>
        <p:nvSpPr>
          <p:cNvPr name="AutoShape 6" id="6"/>
          <p:cNvSpPr/>
          <p:nvPr/>
        </p:nvSpPr>
        <p:spPr>
          <a:xfrm rot="0">
            <a:off x="12492036" y="9431065"/>
            <a:ext cx="4767264" cy="0"/>
          </a:xfrm>
          <a:prstGeom prst="line">
            <a:avLst/>
          </a:prstGeom>
          <a:ln cap="rnd" w="76200">
            <a:solidFill>
              <a:srgbClr val="86C7ED"/>
            </a:solidFill>
            <a:prstDash val="sysDot"/>
            <a:headEnd type="none" len="sm" w="sm"/>
            <a:tailEnd type="none" len="sm" w="sm"/>
          </a:ln>
        </p:spPr>
      </p:sp>
      <p:grpSp>
        <p:nvGrpSpPr>
          <p:cNvPr name="Group 7" id="7"/>
          <p:cNvGrpSpPr/>
          <p:nvPr/>
        </p:nvGrpSpPr>
        <p:grpSpPr>
          <a:xfrm rot="0">
            <a:off x="1290734" y="2187569"/>
            <a:ext cx="1059972" cy="918035"/>
            <a:chOff x="0" y="0"/>
            <a:chExt cx="1413296" cy="1224047"/>
          </a:xfrm>
        </p:grpSpPr>
        <p:grpSp>
          <p:nvGrpSpPr>
            <p:cNvPr name="Group 8" id="8"/>
            <p:cNvGrpSpPr/>
            <p:nvPr/>
          </p:nvGrpSpPr>
          <p:grpSpPr>
            <a:xfrm rot="-10800000">
              <a:off x="0" y="0"/>
              <a:ext cx="1413296" cy="1224047"/>
              <a:chOff x="0" y="0"/>
              <a:chExt cx="6202680" cy="5372100"/>
            </a:xfrm>
          </p:grpSpPr>
          <p:sp>
            <p:nvSpPr>
              <p:cNvPr name="Freeform 9" id="9"/>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name="TextBox 10" id="10"/>
            <p:cNvSpPr txBox="true"/>
            <p:nvPr/>
          </p:nvSpPr>
          <p:spPr>
            <a:xfrm rot="0">
              <a:off x="311006" y="199884"/>
              <a:ext cx="791284" cy="757604"/>
            </a:xfrm>
            <a:prstGeom prst="rect">
              <a:avLst/>
            </a:prstGeom>
          </p:spPr>
          <p:txBody>
            <a:bodyPr anchor="t" rtlCol="false" tIns="0" lIns="0" bIns="0" rIns="0">
              <a:spAutoFit/>
            </a:bodyPr>
            <a:lstStyle/>
            <a:p>
              <a:pPr algn="ctr">
                <a:lnSpc>
                  <a:spcPts val="4810"/>
                </a:lnSpc>
                <a:spcBef>
                  <a:spcPct val="0"/>
                </a:spcBef>
              </a:pPr>
              <a:r>
                <a:rPr lang="en-US" sz="3436" spc="-68">
                  <a:solidFill>
                    <a:srgbClr val="FFFFFF"/>
                  </a:solidFill>
                  <a:latin typeface="Fira Sans Medium"/>
                </a:rPr>
                <a:t>01</a:t>
              </a:r>
            </a:p>
          </p:txBody>
        </p:sp>
      </p:grpSp>
      <p:grpSp>
        <p:nvGrpSpPr>
          <p:cNvPr name="Group 11" id="11"/>
          <p:cNvGrpSpPr/>
          <p:nvPr/>
        </p:nvGrpSpPr>
        <p:grpSpPr>
          <a:xfrm rot="0">
            <a:off x="1290734" y="3654176"/>
            <a:ext cx="1059972" cy="918035"/>
            <a:chOff x="0" y="0"/>
            <a:chExt cx="1413296" cy="1224047"/>
          </a:xfrm>
        </p:grpSpPr>
        <p:grpSp>
          <p:nvGrpSpPr>
            <p:cNvPr name="Group 12" id="12"/>
            <p:cNvGrpSpPr/>
            <p:nvPr/>
          </p:nvGrpSpPr>
          <p:grpSpPr>
            <a:xfrm rot="-10800000">
              <a:off x="0" y="0"/>
              <a:ext cx="1413296" cy="1224047"/>
              <a:chOff x="0" y="0"/>
              <a:chExt cx="6202680" cy="5372100"/>
            </a:xfrm>
          </p:grpSpPr>
          <p:sp>
            <p:nvSpPr>
              <p:cNvPr name="Freeform 13" id="13"/>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name="TextBox 14" id="14"/>
            <p:cNvSpPr txBox="true"/>
            <p:nvPr/>
          </p:nvSpPr>
          <p:spPr>
            <a:xfrm rot="0">
              <a:off x="311006" y="199884"/>
              <a:ext cx="791284" cy="757604"/>
            </a:xfrm>
            <a:prstGeom prst="rect">
              <a:avLst/>
            </a:prstGeom>
          </p:spPr>
          <p:txBody>
            <a:bodyPr anchor="t" rtlCol="false" tIns="0" lIns="0" bIns="0" rIns="0">
              <a:spAutoFit/>
            </a:bodyPr>
            <a:lstStyle/>
            <a:p>
              <a:pPr algn="ctr">
                <a:lnSpc>
                  <a:spcPts val="4810"/>
                </a:lnSpc>
                <a:spcBef>
                  <a:spcPct val="0"/>
                </a:spcBef>
              </a:pPr>
              <a:r>
                <a:rPr lang="en-US" sz="3436" spc="-68">
                  <a:solidFill>
                    <a:srgbClr val="FFFFFF"/>
                  </a:solidFill>
                  <a:latin typeface="Fira Sans Medium"/>
                </a:rPr>
                <a:t>02</a:t>
              </a:r>
            </a:p>
          </p:txBody>
        </p:sp>
      </p:grpSp>
      <p:grpSp>
        <p:nvGrpSpPr>
          <p:cNvPr name="Group 15" id="15"/>
          <p:cNvGrpSpPr/>
          <p:nvPr/>
        </p:nvGrpSpPr>
        <p:grpSpPr>
          <a:xfrm rot="0">
            <a:off x="1290734" y="5143500"/>
            <a:ext cx="1059972" cy="918035"/>
            <a:chOff x="0" y="0"/>
            <a:chExt cx="1413296" cy="1224047"/>
          </a:xfrm>
        </p:grpSpPr>
        <p:grpSp>
          <p:nvGrpSpPr>
            <p:cNvPr name="Group 16" id="16"/>
            <p:cNvGrpSpPr/>
            <p:nvPr/>
          </p:nvGrpSpPr>
          <p:grpSpPr>
            <a:xfrm rot="-10800000">
              <a:off x="0" y="0"/>
              <a:ext cx="1413296" cy="1224047"/>
              <a:chOff x="0" y="0"/>
              <a:chExt cx="6202680" cy="5372100"/>
            </a:xfrm>
          </p:grpSpPr>
          <p:sp>
            <p:nvSpPr>
              <p:cNvPr name="Freeform 17" id="17"/>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name="TextBox 18" id="18"/>
            <p:cNvSpPr txBox="true"/>
            <p:nvPr/>
          </p:nvSpPr>
          <p:spPr>
            <a:xfrm rot="0">
              <a:off x="311006" y="199884"/>
              <a:ext cx="791284" cy="757604"/>
            </a:xfrm>
            <a:prstGeom prst="rect">
              <a:avLst/>
            </a:prstGeom>
          </p:spPr>
          <p:txBody>
            <a:bodyPr anchor="t" rtlCol="false" tIns="0" lIns="0" bIns="0" rIns="0">
              <a:spAutoFit/>
            </a:bodyPr>
            <a:lstStyle/>
            <a:p>
              <a:pPr algn="ctr">
                <a:lnSpc>
                  <a:spcPts val="4810"/>
                </a:lnSpc>
                <a:spcBef>
                  <a:spcPct val="0"/>
                </a:spcBef>
              </a:pPr>
              <a:r>
                <a:rPr lang="en-US" sz="3436" spc="-68">
                  <a:solidFill>
                    <a:srgbClr val="FFFFFF"/>
                  </a:solidFill>
                  <a:latin typeface="Fira Sans Medium"/>
                </a:rPr>
                <a:t>03</a:t>
              </a:r>
            </a:p>
          </p:txBody>
        </p:sp>
      </p:grpSp>
      <p:sp>
        <p:nvSpPr>
          <p:cNvPr name="TextBox 19" id="19"/>
          <p:cNvSpPr txBox="true"/>
          <p:nvPr/>
        </p:nvSpPr>
        <p:spPr>
          <a:xfrm rot="0">
            <a:off x="4406171" y="9362322"/>
            <a:ext cx="802972" cy="407670"/>
          </a:xfrm>
          <a:prstGeom prst="rect">
            <a:avLst/>
          </a:prstGeom>
        </p:spPr>
        <p:txBody>
          <a:bodyPr anchor="t" rtlCol="false" tIns="0" lIns="0" bIns="0" rIns="0">
            <a:spAutoFit/>
          </a:bodyPr>
          <a:lstStyle/>
          <a:p>
            <a:pPr algn="ctr" marL="0" indent="0" lvl="0">
              <a:lnSpc>
                <a:spcPts val="1680"/>
              </a:lnSpc>
              <a:spcBef>
                <a:spcPct val="0"/>
              </a:spcBef>
            </a:pPr>
            <a:r>
              <a:rPr lang="en-US" sz="1200" spc="6" u="none">
                <a:solidFill>
                  <a:srgbClr val="FFFFFF"/>
                </a:solidFill>
                <a:latin typeface="Fira Sans Light Bold"/>
              </a:rPr>
              <a:t>Add your idea here</a:t>
            </a:r>
          </a:p>
        </p:txBody>
      </p:sp>
      <p:pic>
        <p:nvPicPr>
          <p:cNvPr name="Picture 20" id="20"/>
          <p:cNvPicPr>
            <a:picLocks noChangeAspect="true"/>
          </p:cNvPicPr>
          <p:nvPr/>
        </p:nvPicPr>
        <p:blipFill>
          <a:blip r:embed="rId2"/>
          <a:srcRect l="0" t="0" r="0" b="0"/>
          <a:stretch>
            <a:fillRect/>
          </a:stretch>
        </p:blipFill>
        <p:spPr>
          <a:xfrm flipH="false" flipV="false" rot="0">
            <a:off x="568703" y="6576104"/>
            <a:ext cx="9537881" cy="3060383"/>
          </a:xfrm>
          <a:prstGeom prst="rect">
            <a:avLst/>
          </a:prstGeom>
        </p:spPr>
      </p:pic>
      <p:grpSp>
        <p:nvGrpSpPr>
          <p:cNvPr name="Group 21" id="21"/>
          <p:cNvGrpSpPr>
            <a:grpSpLocks noChangeAspect="true"/>
          </p:cNvGrpSpPr>
          <p:nvPr/>
        </p:nvGrpSpPr>
        <p:grpSpPr>
          <a:xfrm rot="0">
            <a:off x="11840034" y="4113194"/>
            <a:ext cx="2531729" cy="5145106"/>
            <a:chOff x="0" y="0"/>
            <a:chExt cx="5001260" cy="10163810"/>
          </a:xfrm>
        </p:grpSpPr>
        <p:sp>
          <p:nvSpPr>
            <p:cNvPr name="Freeform 22" id="22"/>
            <p:cNvSpPr/>
            <p:nvPr/>
          </p:nvSpPr>
          <p:spPr>
            <a:xfrm>
              <a:off x="0" y="0"/>
              <a:ext cx="5000993" cy="10163632"/>
            </a:xfrm>
            <a:custGeom>
              <a:avLst/>
              <a:gdLst/>
              <a:ahLst/>
              <a:cxnLst/>
              <a:rect r="r" b="b" t="t" l="l"/>
              <a:pathLst>
                <a:path h="10163632" w="5000993">
                  <a:moveTo>
                    <a:pt x="0" y="0"/>
                  </a:moveTo>
                  <a:lnTo>
                    <a:pt x="5000993" y="0"/>
                  </a:lnTo>
                  <a:lnTo>
                    <a:pt x="5000993" y="10163632"/>
                  </a:lnTo>
                  <a:lnTo>
                    <a:pt x="0" y="10163632"/>
                  </a:lnTo>
                  <a:close/>
                </a:path>
              </a:pathLst>
            </a:custGeom>
            <a:blipFill>
              <a:blip r:embed="rId3"/>
              <a:stretch>
                <a:fillRect l="-45" r="-45" t="0" b="0"/>
              </a:stretch>
            </a:blipFill>
          </p:spPr>
        </p:sp>
        <p:sp>
          <p:nvSpPr>
            <p:cNvPr name="Freeform 23" id="23"/>
            <p:cNvSpPr/>
            <p:nvPr/>
          </p:nvSpPr>
          <p:spPr>
            <a:xfrm>
              <a:off x="338760" y="288798"/>
              <a:ext cx="4330776" cy="9398000"/>
            </a:xfrm>
            <a:custGeom>
              <a:avLst/>
              <a:gdLst/>
              <a:ahLst/>
              <a:cxnLst/>
              <a:rect r="r" b="b" t="t" l="l"/>
              <a:pathLst>
                <a:path h="9398000" w="4330776">
                  <a:moveTo>
                    <a:pt x="3894366" y="9398000"/>
                  </a:moveTo>
                  <a:lnTo>
                    <a:pt x="436410" y="9398000"/>
                  </a:lnTo>
                  <a:cubicBezTo>
                    <a:pt x="195389" y="9398000"/>
                    <a:pt x="0" y="9202610"/>
                    <a:pt x="0" y="8961590"/>
                  </a:cubicBezTo>
                  <a:lnTo>
                    <a:pt x="0" y="436410"/>
                  </a:lnTo>
                  <a:cubicBezTo>
                    <a:pt x="0" y="195390"/>
                    <a:pt x="195389" y="0"/>
                    <a:pt x="436410" y="0"/>
                  </a:cubicBezTo>
                  <a:lnTo>
                    <a:pt x="861580" y="0"/>
                  </a:lnTo>
                  <a:cubicBezTo>
                    <a:pt x="902373" y="0"/>
                    <a:pt x="935444" y="33071"/>
                    <a:pt x="935444" y="73863"/>
                  </a:cubicBezTo>
                  <a:lnTo>
                    <a:pt x="935444" y="73863"/>
                  </a:lnTo>
                  <a:cubicBezTo>
                    <a:pt x="935444" y="225019"/>
                    <a:pt x="1057745" y="347688"/>
                    <a:pt x="1208913" y="348120"/>
                  </a:cubicBezTo>
                  <a:lnTo>
                    <a:pt x="3105874" y="353619"/>
                  </a:lnTo>
                  <a:cubicBezTo>
                    <a:pt x="3257651" y="354063"/>
                    <a:pt x="3380930" y="231140"/>
                    <a:pt x="3380930" y="79362"/>
                  </a:cubicBezTo>
                  <a:lnTo>
                    <a:pt x="3380930" y="73863"/>
                  </a:lnTo>
                  <a:cubicBezTo>
                    <a:pt x="3380930" y="33071"/>
                    <a:pt x="3414001" y="0"/>
                    <a:pt x="3454794" y="0"/>
                  </a:cubicBezTo>
                  <a:lnTo>
                    <a:pt x="3894366" y="0"/>
                  </a:lnTo>
                  <a:cubicBezTo>
                    <a:pt x="4135387" y="0"/>
                    <a:pt x="4330776" y="195390"/>
                    <a:pt x="4330776" y="436410"/>
                  </a:cubicBezTo>
                  <a:lnTo>
                    <a:pt x="4330776" y="8961603"/>
                  </a:lnTo>
                  <a:cubicBezTo>
                    <a:pt x="4330776" y="9202610"/>
                    <a:pt x="4135387" y="9398000"/>
                    <a:pt x="3894366" y="9398000"/>
                  </a:cubicBezTo>
                  <a:close/>
                </a:path>
              </a:pathLst>
            </a:custGeom>
            <a:blipFill>
              <a:blip r:embed="rId4"/>
              <a:stretch>
                <a:fillRect l="-3616" r="-3616" t="0" b="0"/>
              </a:stretch>
            </a:blipFill>
          </p:spPr>
        </p:sp>
      </p:grpSp>
      <p:grpSp>
        <p:nvGrpSpPr>
          <p:cNvPr name="Group 24" id="24"/>
          <p:cNvGrpSpPr>
            <a:grpSpLocks noChangeAspect="true"/>
          </p:cNvGrpSpPr>
          <p:nvPr/>
        </p:nvGrpSpPr>
        <p:grpSpPr>
          <a:xfrm rot="0">
            <a:off x="14981728" y="4073144"/>
            <a:ext cx="2551436" cy="5185156"/>
            <a:chOff x="0" y="0"/>
            <a:chExt cx="5001260" cy="10163810"/>
          </a:xfrm>
        </p:grpSpPr>
        <p:sp>
          <p:nvSpPr>
            <p:cNvPr name="Freeform 25" id="25"/>
            <p:cNvSpPr/>
            <p:nvPr/>
          </p:nvSpPr>
          <p:spPr>
            <a:xfrm>
              <a:off x="0" y="0"/>
              <a:ext cx="5000993" cy="10163632"/>
            </a:xfrm>
            <a:custGeom>
              <a:avLst/>
              <a:gdLst/>
              <a:ahLst/>
              <a:cxnLst/>
              <a:rect r="r" b="b" t="t" l="l"/>
              <a:pathLst>
                <a:path h="10163632" w="5000993">
                  <a:moveTo>
                    <a:pt x="0" y="0"/>
                  </a:moveTo>
                  <a:lnTo>
                    <a:pt x="5000993" y="0"/>
                  </a:lnTo>
                  <a:lnTo>
                    <a:pt x="5000993" y="10163632"/>
                  </a:lnTo>
                  <a:lnTo>
                    <a:pt x="0" y="10163632"/>
                  </a:lnTo>
                  <a:close/>
                </a:path>
              </a:pathLst>
            </a:custGeom>
            <a:blipFill>
              <a:blip r:embed="rId3"/>
              <a:stretch>
                <a:fillRect l="-45" r="-45" t="0" b="0"/>
              </a:stretch>
            </a:blipFill>
          </p:spPr>
        </p:sp>
        <p:sp>
          <p:nvSpPr>
            <p:cNvPr name="Freeform 26" id="26"/>
            <p:cNvSpPr/>
            <p:nvPr/>
          </p:nvSpPr>
          <p:spPr>
            <a:xfrm>
              <a:off x="338760" y="288798"/>
              <a:ext cx="4330776" cy="9398000"/>
            </a:xfrm>
            <a:custGeom>
              <a:avLst/>
              <a:gdLst/>
              <a:ahLst/>
              <a:cxnLst/>
              <a:rect r="r" b="b" t="t" l="l"/>
              <a:pathLst>
                <a:path h="9398000" w="4330776">
                  <a:moveTo>
                    <a:pt x="3894366" y="9398000"/>
                  </a:moveTo>
                  <a:lnTo>
                    <a:pt x="436410" y="9398000"/>
                  </a:lnTo>
                  <a:cubicBezTo>
                    <a:pt x="195389" y="9398000"/>
                    <a:pt x="0" y="9202610"/>
                    <a:pt x="0" y="8961590"/>
                  </a:cubicBezTo>
                  <a:lnTo>
                    <a:pt x="0" y="436410"/>
                  </a:lnTo>
                  <a:cubicBezTo>
                    <a:pt x="0" y="195390"/>
                    <a:pt x="195389" y="0"/>
                    <a:pt x="436410" y="0"/>
                  </a:cubicBezTo>
                  <a:lnTo>
                    <a:pt x="861580" y="0"/>
                  </a:lnTo>
                  <a:cubicBezTo>
                    <a:pt x="902373" y="0"/>
                    <a:pt x="935444" y="33071"/>
                    <a:pt x="935444" y="73863"/>
                  </a:cubicBezTo>
                  <a:lnTo>
                    <a:pt x="935444" y="73863"/>
                  </a:lnTo>
                  <a:cubicBezTo>
                    <a:pt x="935444" y="225019"/>
                    <a:pt x="1057745" y="347688"/>
                    <a:pt x="1208913" y="348120"/>
                  </a:cubicBezTo>
                  <a:lnTo>
                    <a:pt x="3105874" y="353619"/>
                  </a:lnTo>
                  <a:cubicBezTo>
                    <a:pt x="3257651" y="354063"/>
                    <a:pt x="3380930" y="231140"/>
                    <a:pt x="3380930" y="79362"/>
                  </a:cubicBezTo>
                  <a:lnTo>
                    <a:pt x="3380930" y="73863"/>
                  </a:lnTo>
                  <a:cubicBezTo>
                    <a:pt x="3380930" y="33071"/>
                    <a:pt x="3414001" y="0"/>
                    <a:pt x="3454794" y="0"/>
                  </a:cubicBezTo>
                  <a:lnTo>
                    <a:pt x="3894366" y="0"/>
                  </a:lnTo>
                  <a:cubicBezTo>
                    <a:pt x="4135387" y="0"/>
                    <a:pt x="4330776" y="195390"/>
                    <a:pt x="4330776" y="436410"/>
                  </a:cubicBezTo>
                  <a:lnTo>
                    <a:pt x="4330776" y="8961603"/>
                  </a:lnTo>
                  <a:cubicBezTo>
                    <a:pt x="4330776" y="9202610"/>
                    <a:pt x="4135387" y="9398000"/>
                    <a:pt x="3894366" y="9398000"/>
                  </a:cubicBezTo>
                  <a:close/>
                </a:path>
              </a:pathLst>
            </a:custGeom>
            <a:blipFill>
              <a:blip r:embed="rId5"/>
              <a:stretch>
                <a:fillRect l="-4115" r="-4115" t="0" b="0"/>
              </a:stretch>
            </a:blipFill>
          </p:spPr>
        </p:sp>
      </p:grpSp>
      <p:sp>
        <p:nvSpPr>
          <p:cNvPr name="TextBox 27" id="27"/>
          <p:cNvSpPr txBox="true"/>
          <p:nvPr/>
        </p:nvSpPr>
        <p:spPr>
          <a:xfrm rot="0">
            <a:off x="1028700" y="9421540"/>
            <a:ext cx="10188218" cy="382270"/>
          </a:xfrm>
          <a:prstGeom prst="rect">
            <a:avLst/>
          </a:prstGeom>
        </p:spPr>
        <p:txBody>
          <a:bodyPr anchor="t" rtlCol="false" tIns="0" lIns="0" bIns="0" rIns="0">
            <a:spAutoFit/>
          </a:bodyPr>
          <a:lstStyle/>
          <a:p>
            <a:pPr marL="0" indent="0" lvl="0">
              <a:lnSpc>
                <a:spcPts val="3079"/>
              </a:lnSpc>
              <a:spcBef>
                <a:spcPct val="0"/>
              </a:spcBef>
            </a:pPr>
            <a:r>
              <a:rPr lang="en-US" sz="2199" spc="10">
                <a:solidFill>
                  <a:srgbClr val="000000"/>
                </a:solidFill>
                <a:latin typeface="Fira Sans Light"/>
              </a:rPr>
              <a:t>Stages of Cognitive Impairment as defined by MMSE scores</a:t>
            </a:r>
          </a:p>
        </p:txBody>
      </p:sp>
      <p:sp>
        <p:nvSpPr>
          <p:cNvPr name="TextBox 28" id="28"/>
          <p:cNvSpPr txBox="true"/>
          <p:nvPr/>
        </p:nvSpPr>
        <p:spPr>
          <a:xfrm rot="0">
            <a:off x="2630378" y="2314888"/>
            <a:ext cx="6513622" cy="790716"/>
          </a:xfrm>
          <a:prstGeom prst="rect">
            <a:avLst/>
          </a:prstGeom>
        </p:spPr>
        <p:txBody>
          <a:bodyPr anchor="t" rtlCol="false" tIns="0" lIns="0" bIns="0" rIns="0">
            <a:spAutoFit/>
          </a:bodyPr>
          <a:lstStyle/>
          <a:p>
            <a:pPr algn="l" marL="0" indent="0" lvl="0">
              <a:lnSpc>
                <a:spcPts val="3075"/>
              </a:lnSpc>
              <a:spcBef>
                <a:spcPct val="0"/>
              </a:spcBef>
            </a:pPr>
            <a:r>
              <a:rPr lang="en-US" sz="2562" spc="76">
                <a:solidFill>
                  <a:srgbClr val="000000"/>
                </a:solidFill>
                <a:latin typeface="Fira Sans Medium Bold"/>
              </a:rPr>
              <a:t>12 questions scored out of 30 to assess ADL, communication &amp; memory</a:t>
            </a:r>
          </a:p>
        </p:txBody>
      </p:sp>
      <p:sp>
        <p:nvSpPr>
          <p:cNvPr name="TextBox 29" id="29"/>
          <p:cNvSpPr txBox="true"/>
          <p:nvPr/>
        </p:nvSpPr>
        <p:spPr>
          <a:xfrm rot="0">
            <a:off x="2630378" y="3920890"/>
            <a:ext cx="5506553" cy="375081"/>
          </a:xfrm>
          <a:prstGeom prst="rect">
            <a:avLst/>
          </a:prstGeom>
        </p:spPr>
        <p:txBody>
          <a:bodyPr anchor="t" rtlCol="false" tIns="0" lIns="0" bIns="0" rIns="0">
            <a:spAutoFit/>
          </a:bodyPr>
          <a:lstStyle/>
          <a:p>
            <a:pPr algn="l" marL="0" indent="0" lvl="0">
              <a:lnSpc>
                <a:spcPts val="2920"/>
              </a:lnSpc>
              <a:spcBef>
                <a:spcPct val="0"/>
              </a:spcBef>
            </a:pPr>
            <a:r>
              <a:rPr lang="en-US" sz="2433" spc="73">
                <a:solidFill>
                  <a:srgbClr val="000000"/>
                </a:solidFill>
                <a:latin typeface="Fira Sans Medium Bold"/>
              </a:rPr>
              <a:t>Based on standardized MMSE test</a:t>
            </a:r>
          </a:p>
        </p:txBody>
      </p:sp>
      <p:sp>
        <p:nvSpPr>
          <p:cNvPr name="TextBox 30" id="30"/>
          <p:cNvSpPr txBox="true"/>
          <p:nvPr/>
        </p:nvSpPr>
        <p:spPr>
          <a:xfrm rot="0">
            <a:off x="2630378" y="5227436"/>
            <a:ext cx="7031676" cy="740638"/>
          </a:xfrm>
          <a:prstGeom prst="rect">
            <a:avLst/>
          </a:prstGeom>
        </p:spPr>
        <p:txBody>
          <a:bodyPr anchor="t" rtlCol="false" tIns="0" lIns="0" bIns="0" rIns="0">
            <a:spAutoFit/>
          </a:bodyPr>
          <a:lstStyle/>
          <a:p>
            <a:pPr algn="l" marL="0" indent="0" lvl="0">
              <a:lnSpc>
                <a:spcPts val="2920"/>
              </a:lnSpc>
              <a:spcBef>
                <a:spcPct val="0"/>
              </a:spcBef>
            </a:pPr>
            <a:r>
              <a:rPr lang="en-US" sz="2433" spc="73">
                <a:solidFill>
                  <a:srgbClr val="000000"/>
                </a:solidFill>
                <a:latin typeface="Fira Sans Medium Bold"/>
              </a:rPr>
              <a:t>Q4 - Audio recognition to identify parkinson disease. Apply same model to Alzheimer's</a:t>
            </a:r>
          </a:p>
        </p:txBody>
      </p:sp>
      <p:pic>
        <p:nvPicPr>
          <p:cNvPr name="Picture 31" id="31"/>
          <p:cNvPicPr>
            <a:picLocks noChangeAspect="true"/>
          </p:cNvPicPr>
          <p:nvPr/>
        </p:nvPicPr>
        <p:blipFill>
          <a:blip r:embed="rId6"/>
          <a:srcRect l="0" t="0" r="0" b="0"/>
          <a:stretch>
            <a:fillRect/>
          </a:stretch>
        </p:blipFill>
        <p:spPr>
          <a:xfrm flipH="false" flipV="false" rot="0">
            <a:off x="13578894" y="-268920"/>
            <a:ext cx="4709106" cy="2595241"/>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63755" y="177716"/>
            <a:ext cx="13542824" cy="1701967"/>
            <a:chOff x="0" y="0"/>
            <a:chExt cx="18057099" cy="2269289"/>
          </a:xfrm>
        </p:grpSpPr>
        <p:grpSp>
          <p:nvGrpSpPr>
            <p:cNvPr name="Group 3" id="3"/>
            <p:cNvGrpSpPr/>
            <p:nvPr/>
          </p:nvGrpSpPr>
          <p:grpSpPr>
            <a:xfrm rot="-10800000">
              <a:off x="0" y="0"/>
              <a:ext cx="18057099" cy="2269289"/>
              <a:chOff x="0" y="0"/>
              <a:chExt cx="42746660" cy="5372100"/>
            </a:xfrm>
          </p:grpSpPr>
          <p:sp>
            <p:nvSpPr>
              <p:cNvPr name="Freeform 4" id="4"/>
              <p:cNvSpPr/>
              <p:nvPr/>
            </p:nvSpPr>
            <p:spPr>
              <a:xfrm>
                <a:off x="0" y="0"/>
                <a:ext cx="42746659" cy="5372100"/>
              </a:xfrm>
              <a:custGeom>
                <a:avLst/>
                <a:gdLst/>
                <a:ahLst/>
                <a:cxnLst/>
                <a:rect r="r" b="b" t="t" l="l"/>
                <a:pathLst>
                  <a:path h="5372100" w="42746659">
                    <a:moveTo>
                      <a:pt x="41195991" y="0"/>
                    </a:moveTo>
                    <a:lnTo>
                      <a:pt x="1550670" y="0"/>
                    </a:lnTo>
                    <a:lnTo>
                      <a:pt x="0" y="2686050"/>
                    </a:lnTo>
                    <a:lnTo>
                      <a:pt x="1550670" y="5372100"/>
                    </a:lnTo>
                    <a:lnTo>
                      <a:pt x="41195991" y="5372100"/>
                    </a:lnTo>
                    <a:lnTo>
                      <a:pt x="42746659" y="2686050"/>
                    </a:lnTo>
                    <a:lnTo>
                      <a:pt x="41195991" y="0"/>
                    </a:lnTo>
                    <a:close/>
                  </a:path>
                </a:pathLst>
              </a:custGeom>
              <a:solidFill>
                <a:srgbClr val="1836B2"/>
              </a:solidFill>
            </p:spPr>
          </p:sp>
        </p:grpSp>
        <p:sp>
          <p:nvSpPr>
            <p:cNvPr name="TextBox 5" id="5"/>
            <p:cNvSpPr txBox="true"/>
            <p:nvPr/>
          </p:nvSpPr>
          <p:spPr>
            <a:xfrm rot="0">
              <a:off x="4135665" y="313378"/>
              <a:ext cx="12935621" cy="1245446"/>
            </a:xfrm>
            <a:prstGeom prst="rect">
              <a:avLst/>
            </a:prstGeom>
          </p:spPr>
          <p:txBody>
            <a:bodyPr anchor="t" rtlCol="false" tIns="0" lIns="0" bIns="0" rIns="0">
              <a:spAutoFit/>
            </a:bodyPr>
            <a:lstStyle/>
            <a:p>
              <a:pPr>
                <a:lnSpc>
                  <a:spcPts val="7840"/>
                </a:lnSpc>
                <a:spcBef>
                  <a:spcPct val="0"/>
                </a:spcBef>
              </a:pPr>
              <a:r>
                <a:rPr lang="en-US" sz="5600" spc="-112">
                  <a:solidFill>
                    <a:srgbClr val="FFFFFF"/>
                  </a:solidFill>
                  <a:latin typeface="Fira Sans Medium"/>
                </a:rPr>
                <a:t>Wellness Component</a:t>
              </a:r>
            </a:p>
          </p:txBody>
        </p:sp>
      </p:grpSp>
      <p:sp>
        <p:nvSpPr>
          <p:cNvPr name="AutoShape 6" id="6"/>
          <p:cNvSpPr/>
          <p:nvPr/>
        </p:nvSpPr>
        <p:spPr>
          <a:xfrm rot="0">
            <a:off x="12492036" y="9431065"/>
            <a:ext cx="4767264" cy="0"/>
          </a:xfrm>
          <a:prstGeom prst="line">
            <a:avLst/>
          </a:prstGeom>
          <a:ln cap="rnd" w="76200">
            <a:solidFill>
              <a:srgbClr val="86C7ED"/>
            </a:solidFill>
            <a:prstDash val="sysDot"/>
            <a:headEnd type="none" len="sm" w="sm"/>
            <a:tailEnd type="none" len="sm" w="sm"/>
          </a:ln>
        </p:spPr>
      </p:sp>
      <p:sp>
        <p:nvSpPr>
          <p:cNvPr name="TextBox 7" id="7"/>
          <p:cNvSpPr txBox="true"/>
          <p:nvPr/>
        </p:nvSpPr>
        <p:spPr>
          <a:xfrm rot="0">
            <a:off x="4406171" y="9362322"/>
            <a:ext cx="802972" cy="407670"/>
          </a:xfrm>
          <a:prstGeom prst="rect">
            <a:avLst/>
          </a:prstGeom>
        </p:spPr>
        <p:txBody>
          <a:bodyPr anchor="t" rtlCol="false" tIns="0" lIns="0" bIns="0" rIns="0">
            <a:spAutoFit/>
          </a:bodyPr>
          <a:lstStyle/>
          <a:p>
            <a:pPr algn="ctr" marL="0" indent="0" lvl="0">
              <a:lnSpc>
                <a:spcPts val="1680"/>
              </a:lnSpc>
              <a:spcBef>
                <a:spcPct val="0"/>
              </a:spcBef>
            </a:pPr>
            <a:r>
              <a:rPr lang="en-US" sz="1200" spc="6" u="none">
                <a:solidFill>
                  <a:srgbClr val="FFFFFF"/>
                </a:solidFill>
                <a:latin typeface="Fira Sans Light Bold"/>
              </a:rPr>
              <a:t>Add your idea here</a:t>
            </a:r>
          </a:p>
        </p:txBody>
      </p:sp>
      <p:grpSp>
        <p:nvGrpSpPr>
          <p:cNvPr name="Group 8" id="8"/>
          <p:cNvGrpSpPr>
            <a:grpSpLocks noChangeAspect="true"/>
          </p:cNvGrpSpPr>
          <p:nvPr/>
        </p:nvGrpSpPr>
        <p:grpSpPr>
          <a:xfrm rot="0">
            <a:off x="13263316" y="3473368"/>
            <a:ext cx="2846565" cy="5784932"/>
            <a:chOff x="0" y="0"/>
            <a:chExt cx="5001260" cy="10163810"/>
          </a:xfrm>
        </p:grpSpPr>
        <p:sp>
          <p:nvSpPr>
            <p:cNvPr name="Freeform 9" id="9"/>
            <p:cNvSpPr/>
            <p:nvPr/>
          </p:nvSpPr>
          <p:spPr>
            <a:xfrm>
              <a:off x="0" y="0"/>
              <a:ext cx="5000993" cy="10163632"/>
            </a:xfrm>
            <a:custGeom>
              <a:avLst/>
              <a:gdLst/>
              <a:ahLst/>
              <a:cxnLst/>
              <a:rect r="r" b="b" t="t" l="l"/>
              <a:pathLst>
                <a:path h="10163632" w="5000993">
                  <a:moveTo>
                    <a:pt x="0" y="0"/>
                  </a:moveTo>
                  <a:lnTo>
                    <a:pt x="5000993" y="0"/>
                  </a:lnTo>
                  <a:lnTo>
                    <a:pt x="5000993" y="10163632"/>
                  </a:lnTo>
                  <a:lnTo>
                    <a:pt x="0" y="10163632"/>
                  </a:lnTo>
                  <a:close/>
                </a:path>
              </a:pathLst>
            </a:custGeom>
            <a:blipFill>
              <a:blip r:embed="rId2"/>
              <a:stretch>
                <a:fillRect l="-45" r="-45" t="0" b="0"/>
              </a:stretch>
            </a:blipFill>
          </p:spPr>
        </p:sp>
        <p:sp>
          <p:nvSpPr>
            <p:cNvPr name="Freeform 10" id="10"/>
            <p:cNvSpPr/>
            <p:nvPr/>
          </p:nvSpPr>
          <p:spPr>
            <a:xfrm>
              <a:off x="338760" y="288798"/>
              <a:ext cx="4330776" cy="9398000"/>
            </a:xfrm>
            <a:custGeom>
              <a:avLst/>
              <a:gdLst/>
              <a:ahLst/>
              <a:cxnLst/>
              <a:rect r="r" b="b" t="t" l="l"/>
              <a:pathLst>
                <a:path h="9398000" w="4330776">
                  <a:moveTo>
                    <a:pt x="3894366" y="9398000"/>
                  </a:moveTo>
                  <a:lnTo>
                    <a:pt x="436410" y="9398000"/>
                  </a:lnTo>
                  <a:cubicBezTo>
                    <a:pt x="195389" y="9398000"/>
                    <a:pt x="0" y="9202610"/>
                    <a:pt x="0" y="8961590"/>
                  </a:cubicBezTo>
                  <a:lnTo>
                    <a:pt x="0" y="436410"/>
                  </a:lnTo>
                  <a:cubicBezTo>
                    <a:pt x="0" y="195390"/>
                    <a:pt x="195389" y="0"/>
                    <a:pt x="436410" y="0"/>
                  </a:cubicBezTo>
                  <a:lnTo>
                    <a:pt x="861580" y="0"/>
                  </a:lnTo>
                  <a:cubicBezTo>
                    <a:pt x="902373" y="0"/>
                    <a:pt x="935444" y="33071"/>
                    <a:pt x="935444" y="73863"/>
                  </a:cubicBezTo>
                  <a:lnTo>
                    <a:pt x="935444" y="73863"/>
                  </a:lnTo>
                  <a:cubicBezTo>
                    <a:pt x="935444" y="225019"/>
                    <a:pt x="1057745" y="347688"/>
                    <a:pt x="1208913" y="348120"/>
                  </a:cubicBezTo>
                  <a:lnTo>
                    <a:pt x="3105874" y="353619"/>
                  </a:lnTo>
                  <a:cubicBezTo>
                    <a:pt x="3257651" y="354063"/>
                    <a:pt x="3380930" y="231140"/>
                    <a:pt x="3380930" y="79362"/>
                  </a:cubicBezTo>
                  <a:lnTo>
                    <a:pt x="3380930" y="73863"/>
                  </a:lnTo>
                  <a:cubicBezTo>
                    <a:pt x="3380930" y="33071"/>
                    <a:pt x="3414001" y="0"/>
                    <a:pt x="3454794" y="0"/>
                  </a:cubicBezTo>
                  <a:lnTo>
                    <a:pt x="3894366" y="0"/>
                  </a:lnTo>
                  <a:cubicBezTo>
                    <a:pt x="4135387" y="0"/>
                    <a:pt x="4330776" y="195390"/>
                    <a:pt x="4330776" y="436410"/>
                  </a:cubicBezTo>
                  <a:lnTo>
                    <a:pt x="4330776" y="8961603"/>
                  </a:lnTo>
                  <a:cubicBezTo>
                    <a:pt x="4330776" y="9202610"/>
                    <a:pt x="4135387" y="9398000"/>
                    <a:pt x="3894366" y="9398000"/>
                  </a:cubicBezTo>
                  <a:close/>
                </a:path>
              </a:pathLst>
            </a:custGeom>
            <a:blipFill>
              <a:blip r:embed="rId3"/>
              <a:stretch>
                <a:fillRect l="-12155" r="-12155" t="0" b="0"/>
              </a:stretch>
            </a:blipFill>
          </p:spPr>
        </p:sp>
      </p:grpSp>
      <p:sp>
        <p:nvSpPr>
          <p:cNvPr name="TextBox 11" id="11"/>
          <p:cNvSpPr txBox="true"/>
          <p:nvPr/>
        </p:nvSpPr>
        <p:spPr>
          <a:xfrm rot="0">
            <a:off x="2630378" y="2314888"/>
            <a:ext cx="7258646" cy="790716"/>
          </a:xfrm>
          <a:prstGeom prst="rect">
            <a:avLst/>
          </a:prstGeom>
        </p:spPr>
        <p:txBody>
          <a:bodyPr anchor="t" rtlCol="false" tIns="0" lIns="0" bIns="0" rIns="0">
            <a:spAutoFit/>
          </a:bodyPr>
          <a:lstStyle/>
          <a:p>
            <a:pPr algn="l" marL="0" indent="0" lvl="0">
              <a:lnSpc>
                <a:spcPts val="3075"/>
              </a:lnSpc>
              <a:spcBef>
                <a:spcPct val="0"/>
              </a:spcBef>
            </a:pPr>
            <a:r>
              <a:rPr lang="en-US" sz="2562" spc="76">
                <a:solidFill>
                  <a:srgbClr val="000000"/>
                </a:solidFill>
                <a:latin typeface="Fira Sans Medium Bold"/>
              </a:rPr>
              <a:t>Targeting the top lifestyle risk factors associated with neurodegenerative decline</a:t>
            </a:r>
          </a:p>
        </p:txBody>
      </p:sp>
      <p:sp>
        <p:nvSpPr>
          <p:cNvPr name="TextBox 12" id="12"/>
          <p:cNvSpPr txBox="true"/>
          <p:nvPr/>
        </p:nvSpPr>
        <p:spPr>
          <a:xfrm rot="0">
            <a:off x="2630378" y="5137488"/>
            <a:ext cx="6513622" cy="1106194"/>
          </a:xfrm>
          <a:prstGeom prst="rect">
            <a:avLst/>
          </a:prstGeom>
        </p:spPr>
        <p:txBody>
          <a:bodyPr anchor="t" rtlCol="false" tIns="0" lIns="0" bIns="0" rIns="0">
            <a:spAutoFit/>
          </a:bodyPr>
          <a:lstStyle/>
          <a:p>
            <a:pPr algn="l" marL="0" indent="0" lvl="0">
              <a:lnSpc>
                <a:spcPts val="2920"/>
              </a:lnSpc>
              <a:spcBef>
                <a:spcPct val="0"/>
              </a:spcBef>
            </a:pPr>
            <a:r>
              <a:rPr lang="en-US" sz="2433" spc="73">
                <a:solidFill>
                  <a:srgbClr val="000000"/>
                </a:solidFill>
                <a:latin typeface="Fira Sans Medium Bold"/>
              </a:rPr>
              <a:t>Access brain games, join social events, track fitness metrics and access health records</a:t>
            </a:r>
          </a:p>
        </p:txBody>
      </p:sp>
      <p:sp>
        <p:nvSpPr>
          <p:cNvPr name="TextBox 13" id="13"/>
          <p:cNvSpPr txBox="true"/>
          <p:nvPr/>
        </p:nvSpPr>
        <p:spPr>
          <a:xfrm rot="0">
            <a:off x="11840034" y="2139944"/>
            <a:ext cx="5693131" cy="1163320"/>
          </a:xfrm>
          <a:prstGeom prst="rect">
            <a:avLst/>
          </a:prstGeom>
        </p:spPr>
        <p:txBody>
          <a:bodyPr anchor="t" rtlCol="false" tIns="0" lIns="0" bIns="0" rIns="0">
            <a:spAutoFit/>
          </a:bodyPr>
          <a:lstStyle/>
          <a:p>
            <a:pPr algn="l" marL="0" indent="0" lvl="0">
              <a:lnSpc>
                <a:spcPts val="3079"/>
              </a:lnSpc>
              <a:spcBef>
                <a:spcPct val="0"/>
              </a:spcBef>
            </a:pPr>
            <a:r>
              <a:rPr lang="en-US" sz="2199" spc="10">
                <a:solidFill>
                  <a:srgbClr val="000000"/>
                </a:solidFill>
                <a:latin typeface="Fira Sans Light"/>
              </a:rPr>
              <a:t>An all-in-one platform to monitor activities of daily living, brain health education &amp; promotion</a:t>
            </a:r>
          </a:p>
        </p:txBody>
      </p:sp>
      <p:sp>
        <p:nvSpPr>
          <p:cNvPr name="TextBox 14" id="14"/>
          <p:cNvSpPr txBox="true"/>
          <p:nvPr/>
        </p:nvSpPr>
        <p:spPr>
          <a:xfrm rot="0">
            <a:off x="2630378" y="3738112"/>
            <a:ext cx="6513622" cy="740638"/>
          </a:xfrm>
          <a:prstGeom prst="rect">
            <a:avLst/>
          </a:prstGeom>
        </p:spPr>
        <p:txBody>
          <a:bodyPr anchor="t" rtlCol="false" tIns="0" lIns="0" bIns="0" rIns="0">
            <a:spAutoFit/>
          </a:bodyPr>
          <a:lstStyle/>
          <a:p>
            <a:pPr algn="l" marL="0" indent="0" lvl="0">
              <a:lnSpc>
                <a:spcPts val="2920"/>
              </a:lnSpc>
              <a:spcBef>
                <a:spcPct val="0"/>
              </a:spcBef>
            </a:pPr>
            <a:r>
              <a:rPr lang="en-US" sz="2433" spc="73">
                <a:solidFill>
                  <a:srgbClr val="000000"/>
                </a:solidFill>
                <a:latin typeface="Fira Sans Medium Bold"/>
              </a:rPr>
              <a:t>Food recognition feature to easily identify caloric intake </a:t>
            </a:r>
          </a:p>
        </p:txBody>
      </p:sp>
      <p:grpSp>
        <p:nvGrpSpPr>
          <p:cNvPr name="Group 15" id="15"/>
          <p:cNvGrpSpPr>
            <a:grpSpLocks noChangeAspect="true"/>
          </p:cNvGrpSpPr>
          <p:nvPr/>
        </p:nvGrpSpPr>
        <p:grpSpPr>
          <a:xfrm rot="0">
            <a:off x="1308838" y="6891893"/>
            <a:ext cx="2083736" cy="1804421"/>
            <a:chOff x="0" y="0"/>
            <a:chExt cx="4282440" cy="3708400"/>
          </a:xfrm>
        </p:grpSpPr>
        <p:sp>
          <p:nvSpPr>
            <p:cNvPr name="Freeform 16" id="16"/>
            <p:cNvSpPr/>
            <p:nvPr/>
          </p:nvSpPr>
          <p:spPr>
            <a:xfrm>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stretch>
                <a:fillRect l="-14865" r="-14865" t="0" b="0"/>
              </a:stretch>
            </a:blipFill>
          </p:spPr>
        </p:sp>
      </p:grpSp>
      <p:grpSp>
        <p:nvGrpSpPr>
          <p:cNvPr name="Group 17" id="17"/>
          <p:cNvGrpSpPr>
            <a:grpSpLocks noChangeAspect="true"/>
          </p:cNvGrpSpPr>
          <p:nvPr/>
        </p:nvGrpSpPr>
        <p:grpSpPr>
          <a:xfrm rot="0">
            <a:off x="5209143" y="6891893"/>
            <a:ext cx="2083736" cy="1804421"/>
            <a:chOff x="0" y="0"/>
            <a:chExt cx="4282440" cy="3708400"/>
          </a:xfrm>
        </p:grpSpPr>
        <p:sp>
          <p:nvSpPr>
            <p:cNvPr name="Freeform 18" id="18"/>
            <p:cNvSpPr/>
            <p:nvPr/>
          </p:nvSpPr>
          <p:spPr>
            <a:xfrm>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5"/>
              <a:stretch>
                <a:fillRect l="-14946" r="-14946" t="0" b="0"/>
              </a:stretch>
            </a:blipFill>
          </p:spPr>
        </p:sp>
      </p:grpSp>
      <p:grpSp>
        <p:nvGrpSpPr>
          <p:cNvPr name="Group 19" id="19"/>
          <p:cNvGrpSpPr>
            <a:grpSpLocks noChangeAspect="true"/>
          </p:cNvGrpSpPr>
          <p:nvPr/>
        </p:nvGrpSpPr>
        <p:grpSpPr>
          <a:xfrm rot="0">
            <a:off x="8847156" y="6891893"/>
            <a:ext cx="2083736" cy="1804421"/>
            <a:chOff x="0" y="0"/>
            <a:chExt cx="4282440" cy="3708400"/>
          </a:xfrm>
        </p:grpSpPr>
        <p:sp>
          <p:nvSpPr>
            <p:cNvPr name="Freeform 20" id="20"/>
            <p:cNvSpPr/>
            <p:nvPr/>
          </p:nvSpPr>
          <p:spPr>
            <a:xfrm>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6"/>
              <a:stretch>
                <a:fillRect l="0" r="0" t="-36609" b="-36609"/>
              </a:stretch>
            </a:blipFill>
          </p:spPr>
        </p:sp>
      </p:grpSp>
      <p:grpSp>
        <p:nvGrpSpPr>
          <p:cNvPr name="Group 21" id="21"/>
          <p:cNvGrpSpPr/>
          <p:nvPr/>
        </p:nvGrpSpPr>
        <p:grpSpPr>
          <a:xfrm rot="-10800000">
            <a:off x="1566731" y="2591718"/>
            <a:ext cx="354924" cy="307397"/>
            <a:chOff x="0" y="0"/>
            <a:chExt cx="6202680" cy="5372100"/>
          </a:xfrm>
        </p:grpSpPr>
        <p:sp>
          <p:nvSpPr>
            <p:cNvPr name="Freeform 22" id="22"/>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nvGrpSpPr>
          <p:cNvPr name="Group 23" id="23"/>
          <p:cNvGrpSpPr/>
          <p:nvPr/>
        </p:nvGrpSpPr>
        <p:grpSpPr>
          <a:xfrm rot="-10800000">
            <a:off x="1566731" y="3959495"/>
            <a:ext cx="354924" cy="307397"/>
            <a:chOff x="0" y="0"/>
            <a:chExt cx="6202680" cy="5372100"/>
          </a:xfrm>
        </p:grpSpPr>
        <p:sp>
          <p:nvSpPr>
            <p:cNvPr name="Freeform 24" id="24"/>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nvGrpSpPr>
          <p:cNvPr name="Group 25" id="25"/>
          <p:cNvGrpSpPr/>
          <p:nvPr/>
        </p:nvGrpSpPr>
        <p:grpSpPr>
          <a:xfrm rot="-10800000">
            <a:off x="1566731" y="5387951"/>
            <a:ext cx="354924" cy="307397"/>
            <a:chOff x="0" y="0"/>
            <a:chExt cx="6202680" cy="5372100"/>
          </a:xfrm>
        </p:grpSpPr>
        <p:sp>
          <p:nvSpPr>
            <p:cNvPr name="Freeform 26" id="26"/>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name="TextBox 27" id="27"/>
          <p:cNvSpPr txBox="true"/>
          <p:nvPr/>
        </p:nvSpPr>
        <p:spPr>
          <a:xfrm rot="0">
            <a:off x="1104871" y="9111971"/>
            <a:ext cx="3051013" cy="600087"/>
          </a:xfrm>
          <a:prstGeom prst="rect">
            <a:avLst/>
          </a:prstGeom>
        </p:spPr>
        <p:txBody>
          <a:bodyPr anchor="t" rtlCol="false" tIns="0" lIns="0" bIns="0" rIns="0">
            <a:spAutoFit/>
          </a:bodyPr>
          <a:lstStyle/>
          <a:p>
            <a:pPr>
              <a:lnSpc>
                <a:spcPts val="2382"/>
              </a:lnSpc>
            </a:pPr>
            <a:r>
              <a:rPr lang="en-US" sz="1701" spc="8">
                <a:solidFill>
                  <a:srgbClr val="000000"/>
                </a:solidFill>
                <a:latin typeface="Fira Sans Light"/>
              </a:rPr>
              <a:t>Pre and post screening test access to lifestyle features</a:t>
            </a:r>
          </a:p>
        </p:txBody>
      </p:sp>
      <p:sp>
        <p:nvSpPr>
          <p:cNvPr name="TextBox 28" id="28"/>
          <p:cNvSpPr txBox="true"/>
          <p:nvPr/>
        </p:nvSpPr>
        <p:spPr>
          <a:xfrm rot="0">
            <a:off x="4807657" y="9111971"/>
            <a:ext cx="3051013" cy="600087"/>
          </a:xfrm>
          <a:prstGeom prst="rect">
            <a:avLst/>
          </a:prstGeom>
        </p:spPr>
        <p:txBody>
          <a:bodyPr anchor="t" rtlCol="false" tIns="0" lIns="0" bIns="0" rIns="0">
            <a:spAutoFit/>
          </a:bodyPr>
          <a:lstStyle/>
          <a:p>
            <a:pPr>
              <a:lnSpc>
                <a:spcPts val="2382"/>
              </a:lnSpc>
            </a:pPr>
            <a:r>
              <a:rPr lang="en-US" sz="1701" spc="8">
                <a:solidFill>
                  <a:srgbClr val="000000"/>
                </a:solidFill>
                <a:latin typeface="Fira Sans Light"/>
              </a:rPr>
              <a:t>Improve food, fitness, and social exposure</a:t>
            </a:r>
          </a:p>
        </p:txBody>
      </p:sp>
      <p:sp>
        <p:nvSpPr>
          <p:cNvPr name="TextBox 29" id="29"/>
          <p:cNvSpPr txBox="true"/>
          <p:nvPr/>
        </p:nvSpPr>
        <p:spPr>
          <a:xfrm rot="0">
            <a:off x="8363517" y="9111971"/>
            <a:ext cx="3051013" cy="902696"/>
          </a:xfrm>
          <a:prstGeom prst="rect">
            <a:avLst/>
          </a:prstGeom>
        </p:spPr>
        <p:txBody>
          <a:bodyPr anchor="t" rtlCol="false" tIns="0" lIns="0" bIns="0" rIns="0">
            <a:spAutoFit/>
          </a:bodyPr>
          <a:lstStyle/>
          <a:p>
            <a:pPr>
              <a:lnSpc>
                <a:spcPts val="2382"/>
              </a:lnSpc>
            </a:pPr>
            <a:r>
              <a:rPr lang="en-US" sz="1701" spc="8">
                <a:solidFill>
                  <a:srgbClr val="000000"/>
                </a:solidFill>
                <a:latin typeface="Fira Sans Light"/>
              </a:rPr>
              <a:t>Next steps (clinical diagnosis, enrolment, geo-location clinics)</a:t>
            </a:r>
          </a:p>
        </p:txBody>
      </p:sp>
      <p:pic>
        <p:nvPicPr>
          <p:cNvPr name="Picture 30" id="30"/>
          <p:cNvPicPr>
            <a:picLocks noChangeAspect="true"/>
          </p:cNvPicPr>
          <p:nvPr/>
        </p:nvPicPr>
        <p:blipFill>
          <a:blip r:embed="rId7"/>
          <a:srcRect l="0" t="0" r="0" b="0"/>
          <a:stretch>
            <a:fillRect/>
          </a:stretch>
        </p:blipFill>
        <p:spPr>
          <a:xfrm flipH="false" flipV="false" rot="0">
            <a:off x="13578894" y="-407671"/>
            <a:ext cx="4709106" cy="2595241"/>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86990" y="7560203"/>
            <a:ext cx="6045455" cy="990600"/>
            <a:chOff x="0" y="0"/>
            <a:chExt cx="8060607" cy="1320800"/>
          </a:xfrm>
        </p:grpSpPr>
        <p:sp>
          <p:nvSpPr>
            <p:cNvPr name="TextBox 3" id="3"/>
            <p:cNvSpPr txBox="true"/>
            <p:nvPr/>
          </p:nvSpPr>
          <p:spPr>
            <a:xfrm rot="0">
              <a:off x="890020" y="-66675"/>
              <a:ext cx="7170587" cy="13874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Provide actionable steps to adopt new lifestyle habits </a:t>
              </a:r>
            </a:p>
          </p:txBody>
        </p:sp>
        <p:grpSp>
          <p:nvGrpSpPr>
            <p:cNvPr name="Group 4" id="4"/>
            <p:cNvGrpSpPr/>
            <p:nvPr/>
          </p:nvGrpSpPr>
          <p:grpSpPr>
            <a:xfrm rot="-10800000">
              <a:off x="0" y="107772"/>
              <a:ext cx="454982" cy="394057"/>
              <a:chOff x="0" y="0"/>
              <a:chExt cx="6202680" cy="5372100"/>
            </a:xfrm>
          </p:grpSpPr>
          <p:sp>
            <p:nvSpPr>
              <p:cNvPr name="Freeform 5" id="5"/>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sp>
        <p:nvSpPr>
          <p:cNvPr name="TextBox 6" id="6"/>
          <p:cNvSpPr txBox="true"/>
          <p:nvPr/>
        </p:nvSpPr>
        <p:spPr>
          <a:xfrm rot="0">
            <a:off x="1696215" y="4247247"/>
            <a:ext cx="5377940" cy="15906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Provide accessible cognitive screening tool from the comfort of one's home </a:t>
            </a:r>
          </a:p>
        </p:txBody>
      </p:sp>
      <p:grpSp>
        <p:nvGrpSpPr>
          <p:cNvPr name="Group 7" id="7"/>
          <p:cNvGrpSpPr/>
          <p:nvPr/>
        </p:nvGrpSpPr>
        <p:grpSpPr>
          <a:xfrm rot="-10800000">
            <a:off x="1028700" y="6155426"/>
            <a:ext cx="341236" cy="295542"/>
            <a:chOff x="0" y="0"/>
            <a:chExt cx="6202680" cy="5372100"/>
          </a:xfrm>
        </p:grpSpPr>
        <p:sp>
          <p:nvSpPr>
            <p:cNvPr name="Freeform 8" id="8"/>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nvGrpSpPr>
          <p:cNvPr name="Group 9" id="9"/>
          <p:cNvGrpSpPr/>
          <p:nvPr/>
        </p:nvGrpSpPr>
        <p:grpSpPr>
          <a:xfrm rot="-10800000">
            <a:off x="1028700" y="4367675"/>
            <a:ext cx="341236" cy="295542"/>
            <a:chOff x="0" y="0"/>
            <a:chExt cx="6202680" cy="5372100"/>
          </a:xfrm>
        </p:grpSpPr>
        <p:sp>
          <p:nvSpPr>
            <p:cNvPr name="Freeform 10" id="10"/>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nvGrpSpPr>
          <p:cNvPr name="Group 11" id="11"/>
          <p:cNvGrpSpPr/>
          <p:nvPr/>
        </p:nvGrpSpPr>
        <p:grpSpPr>
          <a:xfrm rot="0">
            <a:off x="680652" y="9515874"/>
            <a:ext cx="16926697" cy="1542251"/>
            <a:chOff x="0" y="0"/>
            <a:chExt cx="58960502" cy="5372100"/>
          </a:xfrm>
        </p:grpSpPr>
        <p:sp>
          <p:nvSpPr>
            <p:cNvPr name="Freeform 12" id="12"/>
            <p:cNvSpPr/>
            <p:nvPr/>
          </p:nvSpPr>
          <p:spPr>
            <a:xfrm>
              <a:off x="0" y="0"/>
              <a:ext cx="58960500" cy="5372100"/>
            </a:xfrm>
            <a:custGeom>
              <a:avLst/>
              <a:gdLst/>
              <a:ahLst/>
              <a:cxnLst/>
              <a:rect r="r" b="b" t="t" l="l"/>
              <a:pathLst>
                <a:path h="5372100" w="58960500">
                  <a:moveTo>
                    <a:pt x="57409829" y="0"/>
                  </a:moveTo>
                  <a:lnTo>
                    <a:pt x="1550670" y="0"/>
                  </a:lnTo>
                  <a:lnTo>
                    <a:pt x="0" y="2686050"/>
                  </a:lnTo>
                  <a:lnTo>
                    <a:pt x="1550670" y="5372100"/>
                  </a:lnTo>
                  <a:lnTo>
                    <a:pt x="57409829" y="5372100"/>
                  </a:lnTo>
                  <a:lnTo>
                    <a:pt x="58960500" y="2686050"/>
                  </a:lnTo>
                  <a:lnTo>
                    <a:pt x="57409829" y="0"/>
                  </a:lnTo>
                  <a:close/>
                </a:path>
              </a:pathLst>
            </a:custGeom>
            <a:solidFill>
              <a:srgbClr val="A066CB"/>
            </a:solidFill>
          </p:spPr>
        </p:sp>
      </p:grpSp>
      <p:pic>
        <p:nvPicPr>
          <p:cNvPr name="Picture 13" id="13"/>
          <p:cNvPicPr>
            <a:picLocks noChangeAspect="true"/>
          </p:cNvPicPr>
          <p:nvPr/>
        </p:nvPicPr>
        <p:blipFill>
          <a:blip r:embed="rId2"/>
          <a:srcRect l="0" t="0" r="0" b="0"/>
          <a:stretch>
            <a:fillRect/>
          </a:stretch>
        </p:blipFill>
        <p:spPr>
          <a:xfrm flipH="false" flipV="false" rot="0">
            <a:off x="8997184" y="3459870"/>
            <a:ext cx="7577471" cy="5051647"/>
          </a:xfrm>
          <a:prstGeom prst="rect">
            <a:avLst/>
          </a:prstGeom>
        </p:spPr>
      </p:pic>
      <p:sp>
        <p:nvSpPr>
          <p:cNvPr name="TextBox 14" id="14"/>
          <p:cNvSpPr txBox="true"/>
          <p:nvPr/>
        </p:nvSpPr>
        <p:spPr>
          <a:xfrm rot="0">
            <a:off x="484408" y="1978745"/>
            <a:ext cx="17427013" cy="648970"/>
          </a:xfrm>
          <a:prstGeom prst="rect">
            <a:avLst/>
          </a:prstGeom>
        </p:spPr>
        <p:txBody>
          <a:bodyPr anchor="t" rtlCol="false" tIns="0" lIns="0" bIns="0" rIns="0">
            <a:spAutoFit/>
          </a:bodyPr>
          <a:lstStyle/>
          <a:p>
            <a:pPr algn="ctr">
              <a:lnSpc>
                <a:spcPts val="5060"/>
              </a:lnSpc>
            </a:pPr>
            <a:r>
              <a:rPr lang="en-US" sz="4600">
                <a:solidFill>
                  <a:srgbClr val="1836B2"/>
                </a:solidFill>
                <a:latin typeface="Fira Sans Medium Bold"/>
              </a:rPr>
              <a:t>AgeWise will offer day-to-day management post MMSE screening</a:t>
            </a:r>
          </a:p>
        </p:txBody>
      </p:sp>
      <p:sp>
        <p:nvSpPr>
          <p:cNvPr name="TextBox 15" id="15"/>
          <p:cNvSpPr txBox="true"/>
          <p:nvPr/>
        </p:nvSpPr>
        <p:spPr>
          <a:xfrm rot="0">
            <a:off x="680652" y="3233094"/>
            <a:ext cx="4767264" cy="542925"/>
          </a:xfrm>
          <a:prstGeom prst="rect">
            <a:avLst/>
          </a:prstGeom>
        </p:spPr>
        <p:txBody>
          <a:bodyPr anchor="t" rtlCol="false" tIns="0" lIns="0" bIns="0" rIns="0">
            <a:spAutoFit/>
          </a:bodyPr>
          <a:lstStyle/>
          <a:p>
            <a:pPr>
              <a:lnSpc>
                <a:spcPts val="4200"/>
              </a:lnSpc>
            </a:pPr>
            <a:r>
              <a:rPr lang="en-US" sz="3500" spc="105">
                <a:solidFill>
                  <a:srgbClr val="000000"/>
                </a:solidFill>
                <a:latin typeface="Fira Sans Medium Bold"/>
              </a:rPr>
              <a:t>Value for Patient</a:t>
            </a:r>
          </a:p>
        </p:txBody>
      </p:sp>
      <p:sp>
        <p:nvSpPr>
          <p:cNvPr name="TextBox 16" id="16"/>
          <p:cNvSpPr txBox="true"/>
          <p:nvPr/>
        </p:nvSpPr>
        <p:spPr>
          <a:xfrm rot="0">
            <a:off x="1696215" y="6088751"/>
            <a:ext cx="6855964" cy="10572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a:rPr>
              <a:t>Fun and easy way to track food, health and cognitive metrics </a:t>
            </a:r>
          </a:p>
        </p:txBody>
      </p:sp>
      <p:pic>
        <p:nvPicPr>
          <p:cNvPr name="Picture 17" id="17"/>
          <p:cNvPicPr>
            <a:picLocks noChangeAspect="true"/>
          </p:cNvPicPr>
          <p:nvPr/>
        </p:nvPicPr>
        <p:blipFill>
          <a:blip r:embed="rId3"/>
          <a:srcRect l="0" t="0" r="0" b="0"/>
          <a:stretch>
            <a:fillRect/>
          </a:stretch>
        </p:blipFill>
        <p:spPr>
          <a:xfrm flipH="false" flipV="false" rot="0">
            <a:off x="-92666" y="-536323"/>
            <a:ext cx="4709106" cy="2595241"/>
          </a:xfrm>
          <a:prstGeom prst="rect">
            <a:avLst/>
          </a:prstGeom>
        </p:spPr>
      </p:pic>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80652" y="9515874"/>
            <a:ext cx="16926697" cy="1542251"/>
            <a:chOff x="0" y="0"/>
            <a:chExt cx="58960502" cy="5372100"/>
          </a:xfrm>
        </p:grpSpPr>
        <p:sp>
          <p:nvSpPr>
            <p:cNvPr name="Freeform 3" id="3"/>
            <p:cNvSpPr/>
            <p:nvPr/>
          </p:nvSpPr>
          <p:spPr>
            <a:xfrm>
              <a:off x="0" y="0"/>
              <a:ext cx="58960500" cy="5372100"/>
            </a:xfrm>
            <a:custGeom>
              <a:avLst/>
              <a:gdLst/>
              <a:ahLst/>
              <a:cxnLst/>
              <a:rect r="r" b="b" t="t" l="l"/>
              <a:pathLst>
                <a:path h="5372100" w="58960500">
                  <a:moveTo>
                    <a:pt x="57409829" y="0"/>
                  </a:moveTo>
                  <a:lnTo>
                    <a:pt x="1550670" y="0"/>
                  </a:lnTo>
                  <a:lnTo>
                    <a:pt x="0" y="2686050"/>
                  </a:lnTo>
                  <a:lnTo>
                    <a:pt x="1550670" y="5372100"/>
                  </a:lnTo>
                  <a:lnTo>
                    <a:pt x="57409829" y="5372100"/>
                  </a:lnTo>
                  <a:lnTo>
                    <a:pt x="58960500" y="2686050"/>
                  </a:lnTo>
                  <a:lnTo>
                    <a:pt x="57409829" y="0"/>
                  </a:lnTo>
                  <a:close/>
                </a:path>
              </a:pathLst>
            </a:custGeom>
            <a:solidFill>
              <a:srgbClr val="A066CB"/>
            </a:solidFill>
          </p:spPr>
        </p:sp>
      </p:grpSp>
      <p:sp>
        <p:nvSpPr>
          <p:cNvPr name="TextBox 4" id="4"/>
          <p:cNvSpPr txBox="true"/>
          <p:nvPr/>
        </p:nvSpPr>
        <p:spPr>
          <a:xfrm rot="0">
            <a:off x="1414653" y="2316085"/>
            <a:ext cx="13111556" cy="720725"/>
          </a:xfrm>
          <a:prstGeom prst="rect">
            <a:avLst/>
          </a:prstGeom>
        </p:spPr>
        <p:txBody>
          <a:bodyPr anchor="t" rtlCol="false" tIns="0" lIns="0" bIns="0" rIns="0">
            <a:spAutoFit/>
          </a:bodyPr>
          <a:lstStyle/>
          <a:p>
            <a:pPr>
              <a:lnSpc>
                <a:spcPts val="5500"/>
              </a:lnSpc>
            </a:pPr>
            <a:r>
              <a:rPr lang="en-US" sz="5000">
                <a:solidFill>
                  <a:srgbClr val="1836B2"/>
                </a:solidFill>
                <a:latin typeface="Fira Sans Medium Bold"/>
              </a:rPr>
              <a:t>AgeWise's value-proposition for RetiSpec </a:t>
            </a:r>
          </a:p>
        </p:txBody>
      </p:sp>
      <p:sp>
        <p:nvSpPr>
          <p:cNvPr name="TextBox 5" id="5"/>
          <p:cNvSpPr txBox="true"/>
          <p:nvPr/>
        </p:nvSpPr>
        <p:spPr>
          <a:xfrm rot="0">
            <a:off x="1395512" y="3681095"/>
            <a:ext cx="6316996" cy="1073785"/>
          </a:xfrm>
          <a:prstGeom prst="rect">
            <a:avLst/>
          </a:prstGeom>
        </p:spPr>
        <p:txBody>
          <a:bodyPr anchor="t" rtlCol="false" tIns="0" lIns="0" bIns="0" rIns="0">
            <a:spAutoFit/>
          </a:bodyPr>
          <a:lstStyle/>
          <a:p>
            <a:pPr>
              <a:lnSpc>
                <a:spcPts val="4339"/>
              </a:lnSpc>
            </a:pPr>
            <a:r>
              <a:rPr lang="en-US" sz="3099" spc="15">
                <a:solidFill>
                  <a:srgbClr val="000000"/>
                </a:solidFill>
                <a:latin typeface="Fira Sans Light Bold"/>
              </a:rPr>
              <a:t>Expand service offering to include digital cognitive screening tools</a:t>
            </a:r>
          </a:p>
        </p:txBody>
      </p:sp>
      <p:sp>
        <p:nvSpPr>
          <p:cNvPr name="TextBox 6" id="6"/>
          <p:cNvSpPr txBox="true"/>
          <p:nvPr/>
        </p:nvSpPr>
        <p:spPr>
          <a:xfrm rot="0">
            <a:off x="10126789" y="3681095"/>
            <a:ext cx="7480559" cy="1073785"/>
          </a:xfrm>
          <a:prstGeom prst="rect">
            <a:avLst/>
          </a:prstGeom>
        </p:spPr>
        <p:txBody>
          <a:bodyPr anchor="t" rtlCol="false" tIns="0" lIns="0" bIns="0" rIns="0">
            <a:spAutoFit/>
          </a:bodyPr>
          <a:lstStyle/>
          <a:p>
            <a:pPr>
              <a:lnSpc>
                <a:spcPts val="4339"/>
              </a:lnSpc>
            </a:pPr>
            <a:r>
              <a:rPr lang="en-US" sz="3099" spc="15">
                <a:solidFill>
                  <a:srgbClr val="000000"/>
                </a:solidFill>
                <a:latin typeface="Fira Sans Light Bold"/>
              </a:rPr>
              <a:t>Continuous monitoring: increase patient touchpoint along clinical journey</a:t>
            </a:r>
          </a:p>
        </p:txBody>
      </p:sp>
      <p:sp>
        <p:nvSpPr>
          <p:cNvPr name="TextBox 7" id="7"/>
          <p:cNvSpPr txBox="true"/>
          <p:nvPr/>
        </p:nvSpPr>
        <p:spPr>
          <a:xfrm rot="0">
            <a:off x="1395512" y="6249031"/>
            <a:ext cx="5993722" cy="15906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Bold"/>
              </a:rPr>
              <a:t>Build brand awareness by promoting brain health education and preventative activity </a:t>
            </a:r>
          </a:p>
        </p:txBody>
      </p:sp>
      <p:sp>
        <p:nvSpPr>
          <p:cNvPr name="TextBox 8" id="8"/>
          <p:cNvSpPr txBox="true"/>
          <p:nvPr/>
        </p:nvSpPr>
        <p:spPr>
          <a:xfrm rot="0">
            <a:off x="10126789" y="6249031"/>
            <a:ext cx="6102488" cy="1590675"/>
          </a:xfrm>
          <a:prstGeom prst="rect">
            <a:avLst/>
          </a:prstGeom>
        </p:spPr>
        <p:txBody>
          <a:bodyPr anchor="t" rtlCol="false" tIns="0" lIns="0" bIns="0" rIns="0">
            <a:spAutoFit/>
          </a:bodyPr>
          <a:lstStyle/>
          <a:p>
            <a:pPr>
              <a:lnSpc>
                <a:spcPts val="4200"/>
              </a:lnSpc>
            </a:pPr>
            <a:r>
              <a:rPr lang="en-US" sz="3000" spc="15">
                <a:solidFill>
                  <a:srgbClr val="000000"/>
                </a:solidFill>
                <a:latin typeface="Fira Sans Light Bold"/>
              </a:rPr>
              <a:t>Provide evidence-based lifestyle interventions to expand our outreach to patients &amp; clinics </a:t>
            </a:r>
          </a:p>
        </p:txBody>
      </p:sp>
      <p:sp>
        <p:nvSpPr>
          <p:cNvPr name="TextBox 9" id="9"/>
          <p:cNvSpPr txBox="true"/>
          <p:nvPr/>
        </p:nvSpPr>
        <p:spPr>
          <a:xfrm rot="0">
            <a:off x="1414653" y="4940146"/>
            <a:ext cx="5974580" cy="824865"/>
          </a:xfrm>
          <a:prstGeom prst="rect">
            <a:avLst/>
          </a:prstGeom>
        </p:spPr>
        <p:txBody>
          <a:bodyPr anchor="t" rtlCol="false" tIns="0" lIns="0" bIns="0" rIns="0">
            <a:spAutoFit/>
          </a:bodyPr>
          <a:lstStyle/>
          <a:p>
            <a:pPr>
              <a:lnSpc>
                <a:spcPts val="3360"/>
              </a:lnSpc>
            </a:pPr>
            <a:r>
              <a:rPr lang="en-US" sz="2400" spc="12">
                <a:solidFill>
                  <a:srgbClr val="000000"/>
                </a:solidFill>
                <a:latin typeface="Fira Sans Light"/>
              </a:rPr>
              <a:t>Acquire MMSE score (potential to increase accuracy of the models)</a:t>
            </a:r>
          </a:p>
        </p:txBody>
      </p:sp>
      <p:sp>
        <p:nvSpPr>
          <p:cNvPr name="TextBox 10" id="10"/>
          <p:cNvSpPr txBox="true"/>
          <p:nvPr/>
        </p:nvSpPr>
        <p:spPr>
          <a:xfrm rot="0">
            <a:off x="10126789" y="4940146"/>
            <a:ext cx="5172519" cy="824865"/>
          </a:xfrm>
          <a:prstGeom prst="rect">
            <a:avLst/>
          </a:prstGeom>
        </p:spPr>
        <p:txBody>
          <a:bodyPr anchor="t" rtlCol="false" tIns="0" lIns="0" bIns="0" rIns="0">
            <a:spAutoFit/>
          </a:bodyPr>
          <a:lstStyle/>
          <a:p>
            <a:pPr>
              <a:lnSpc>
                <a:spcPts val="3360"/>
              </a:lnSpc>
            </a:pPr>
            <a:r>
              <a:rPr lang="en-US" sz="2400" spc="12">
                <a:solidFill>
                  <a:srgbClr val="000000"/>
                </a:solidFill>
                <a:latin typeface="Fira Sans Light"/>
              </a:rPr>
              <a:t>Opportunity for longitudinal data and re-evaluations </a:t>
            </a:r>
          </a:p>
        </p:txBody>
      </p:sp>
      <p:sp>
        <p:nvSpPr>
          <p:cNvPr name="TextBox 11" id="11"/>
          <p:cNvSpPr txBox="true"/>
          <p:nvPr/>
        </p:nvSpPr>
        <p:spPr>
          <a:xfrm rot="0">
            <a:off x="10126789" y="8005270"/>
            <a:ext cx="5868675" cy="824865"/>
          </a:xfrm>
          <a:prstGeom prst="rect">
            <a:avLst/>
          </a:prstGeom>
        </p:spPr>
        <p:txBody>
          <a:bodyPr anchor="t" rtlCol="false" tIns="0" lIns="0" bIns="0" rIns="0">
            <a:spAutoFit/>
          </a:bodyPr>
          <a:lstStyle/>
          <a:p>
            <a:pPr>
              <a:lnSpc>
                <a:spcPts val="3359"/>
              </a:lnSpc>
            </a:pPr>
            <a:r>
              <a:rPr lang="en-US" sz="2400" spc="12">
                <a:solidFill>
                  <a:srgbClr val="000000"/>
                </a:solidFill>
                <a:latin typeface="Fira Sans Light"/>
              </a:rPr>
              <a:t>Referral to RetiSpec clinics or studies broaden the recruitment funnel </a:t>
            </a:r>
          </a:p>
        </p:txBody>
      </p:sp>
      <p:pic>
        <p:nvPicPr>
          <p:cNvPr name="Picture 12" id="12"/>
          <p:cNvPicPr>
            <a:picLocks noChangeAspect="true"/>
          </p:cNvPicPr>
          <p:nvPr/>
        </p:nvPicPr>
        <p:blipFill>
          <a:blip r:embed="rId2"/>
          <a:srcRect l="0" t="0" r="0" b="0"/>
          <a:stretch>
            <a:fillRect/>
          </a:stretch>
        </p:blipFill>
        <p:spPr>
          <a:xfrm flipH="false" flipV="false" rot="0">
            <a:off x="-92666" y="-536323"/>
            <a:ext cx="4709106" cy="2595241"/>
          </a:xfrm>
          <a:prstGeom prst="rect">
            <a:avLst/>
          </a:prstGeom>
        </p:spPr>
      </p:pic>
      <p:sp>
        <p:nvSpPr>
          <p:cNvPr name="TextBox 13" id="13"/>
          <p:cNvSpPr txBox="true"/>
          <p:nvPr/>
        </p:nvSpPr>
        <p:spPr>
          <a:xfrm rot="0">
            <a:off x="5452882" y="9449199"/>
            <a:ext cx="8049691" cy="549205"/>
          </a:xfrm>
          <a:prstGeom prst="rect">
            <a:avLst/>
          </a:prstGeom>
        </p:spPr>
        <p:txBody>
          <a:bodyPr anchor="t" rtlCol="false" tIns="0" lIns="0" bIns="0" rIns="0">
            <a:spAutoFit/>
          </a:bodyPr>
          <a:lstStyle/>
          <a:p>
            <a:pPr>
              <a:lnSpc>
                <a:spcPts val="4527"/>
              </a:lnSpc>
            </a:pPr>
            <a:r>
              <a:rPr lang="en-US" sz="3233" spc="16">
                <a:solidFill>
                  <a:srgbClr val="FFFFFF"/>
                </a:solidFill>
                <a:latin typeface="Fira Sans Light"/>
              </a:rPr>
              <a:t>Bridging Awareness and Action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667676" y="2058918"/>
            <a:ext cx="17926976" cy="1701967"/>
            <a:chOff x="0" y="0"/>
            <a:chExt cx="56584828" cy="5372100"/>
          </a:xfrm>
        </p:grpSpPr>
        <p:sp>
          <p:nvSpPr>
            <p:cNvPr name="Freeform 3" id="3"/>
            <p:cNvSpPr/>
            <p:nvPr/>
          </p:nvSpPr>
          <p:spPr>
            <a:xfrm>
              <a:off x="0" y="0"/>
              <a:ext cx="56584825" cy="5372100"/>
            </a:xfrm>
            <a:custGeom>
              <a:avLst/>
              <a:gdLst/>
              <a:ahLst/>
              <a:cxnLst/>
              <a:rect r="r" b="b" t="t" l="l"/>
              <a:pathLst>
                <a:path h="5372100" w="56584825">
                  <a:moveTo>
                    <a:pt x="55034160" y="0"/>
                  </a:moveTo>
                  <a:lnTo>
                    <a:pt x="1550670" y="0"/>
                  </a:lnTo>
                  <a:lnTo>
                    <a:pt x="0" y="2686050"/>
                  </a:lnTo>
                  <a:lnTo>
                    <a:pt x="1550670" y="5372100"/>
                  </a:lnTo>
                  <a:lnTo>
                    <a:pt x="55034160" y="5372100"/>
                  </a:lnTo>
                  <a:lnTo>
                    <a:pt x="56584825" y="2686050"/>
                  </a:lnTo>
                  <a:lnTo>
                    <a:pt x="55034160" y="0"/>
                  </a:lnTo>
                  <a:close/>
                </a:path>
              </a:pathLst>
            </a:custGeom>
            <a:solidFill>
              <a:srgbClr val="1836B2"/>
            </a:solidFill>
          </p:spPr>
        </p:sp>
      </p:grpSp>
      <p:sp>
        <p:nvSpPr>
          <p:cNvPr name="TextBox 4" id="4"/>
          <p:cNvSpPr txBox="true"/>
          <p:nvPr/>
        </p:nvSpPr>
        <p:spPr>
          <a:xfrm rot="0">
            <a:off x="218078" y="2246327"/>
            <a:ext cx="5833528" cy="1193800"/>
          </a:xfrm>
          <a:prstGeom prst="rect">
            <a:avLst/>
          </a:prstGeom>
        </p:spPr>
        <p:txBody>
          <a:bodyPr anchor="t" rtlCol="false" tIns="0" lIns="0" bIns="0" rIns="0">
            <a:spAutoFit/>
          </a:bodyPr>
          <a:lstStyle/>
          <a:p>
            <a:pPr>
              <a:lnSpc>
                <a:spcPts val="9799"/>
              </a:lnSpc>
              <a:spcBef>
                <a:spcPct val="0"/>
              </a:spcBef>
            </a:pPr>
            <a:r>
              <a:rPr lang="en-US" sz="6999" spc="-139">
                <a:solidFill>
                  <a:srgbClr val="FFFFFF"/>
                </a:solidFill>
                <a:latin typeface="Fira Sans Medium"/>
              </a:rPr>
              <a:t>Regulatory </a:t>
            </a:r>
          </a:p>
        </p:txBody>
      </p:sp>
      <p:sp>
        <p:nvSpPr>
          <p:cNvPr name="TextBox 5" id="5"/>
          <p:cNvSpPr txBox="true"/>
          <p:nvPr/>
        </p:nvSpPr>
        <p:spPr>
          <a:xfrm rot="0">
            <a:off x="1028700" y="7541462"/>
            <a:ext cx="7175480" cy="382270"/>
          </a:xfrm>
          <a:prstGeom prst="rect">
            <a:avLst/>
          </a:prstGeom>
        </p:spPr>
        <p:txBody>
          <a:bodyPr anchor="t" rtlCol="false" tIns="0" lIns="0" bIns="0" rIns="0">
            <a:spAutoFit/>
          </a:bodyPr>
          <a:lstStyle/>
          <a:p>
            <a:pPr>
              <a:lnSpc>
                <a:spcPts val="3079"/>
              </a:lnSpc>
            </a:pPr>
          </a:p>
        </p:txBody>
      </p:sp>
      <p:sp>
        <p:nvSpPr>
          <p:cNvPr name="TextBox 6" id="6"/>
          <p:cNvSpPr txBox="true"/>
          <p:nvPr/>
        </p:nvSpPr>
        <p:spPr>
          <a:xfrm rot="0">
            <a:off x="413052" y="4082124"/>
            <a:ext cx="16519998" cy="1792977"/>
          </a:xfrm>
          <a:prstGeom prst="rect">
            <a:avLst/>
          </a:prstGeom>
        </p:spPr>
        <p:txBody>
          <a:bodyPr anchor="t" rtlCol="false" tIns="0" lIns="0" bIns="0" rIns="0">
            <a:spAutoFit/>
          </a:bodyPr>
          <a:lstStyle/>
          <a:p>
            <a:pPr>
              <a:lnSpc>
                <a:spcPts val="4797"/>
              </a:lnSpc>
            </a:pPr>
            <a:r>
              <a:rPr lang="en-US" sz="3426" spc="17">
                <a:solidFill>
                  <a:srgbClr val="000000"/>
                </a:solidFill>
                <a:latin typeface="Fira Sans Medium Bold"/>
              </a:rPr>
              <a:t>When it comes to data security, we will have to be HIPAA compliant (Health Insurance Portability and Accountability Act) under US regulations and PIPEDA (Personal Information Protection and Electronic Documents Act) in Canada</a:t>
            </a:r>
          </a:p>
        </p:txBody>
      </p:sp>
      <p:grpSp>
        <p:nvGrpSpPr>
          <p:cNvPr name="Group 7" id="7"/>
          <p:cNvGrpSpPr/>
          <p:nvPr/>
        </p:nvGrpSpPr>
        <p:grpSpPr>
          <a:xfrm rot="0">
            <a:off x="682336" y="6214378"/>
            <a:ext cx="1337531" cy="1158427"/>
            <a:chOff x="0" y="0"/>
            <a:chExt cx="1783375" cy="1544569"/>
          </a:xfrm>
        </p:grpSpPr>
        <p:grpSp>
          <p:nvGrpSpPr>
            <p:cNvPr name="Group 8" id="8"/>
            <p:cNvGrpSpPr/>
            <p:nvPr/>
          </p:nvGrpSpPr>
          <p:grpSpPr>
            <a:xfrm rot="-10800000">
              <a:off x="0" y="0"/>
              <a:ext cx="1783375" cy="1544569"/>
              <a:chOff x="0" y="0"/>
              <a:chExt cx="6202680" cy="5372100"/>
            </a:xfrm>
          </p:grpSpPr>
          <p:sp>
            <p:nvSpPr>
              <p:cNvPr name="Freeform 9" id="9"/>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1836B2"/>
              </a:solidFill>
            </p:spPr>
          </p:sp>
        </p:grpSp>
        <p:sp>
          <p:nvSpPr>
            <p:cNvPr name="TextBox 10" id="10"/>
            <p:cNvSpPr txBox="true"/>
            <p:nvPr/>
          </p:nvSpPr>
          <p:spPr>
            <a:xfrm rot="0">
              <a:off x="392445" y="250634"/>
              <a:ext cx="998485" cy="957576"/>
            </a:xfrm>
            <a:prstGeom prst="rect">
              <a:avLst/>
            </a:prstGeom>
          </p:spPr>
          <p:txBody>
            <a:bodyPr anchor="t" rtlCol="false" tIns="0" lIns="0" bIns="0" rIns="0">
              <a:spAutoFit/>
            </a:bodyPr>
            <a:lstStyle/>
            <a:p>
              <a:pPr algn="ctr">
                <a:lnSpc>
                  <a:spcPts val="6070"/>
                </a:lnSpc>
                <a:spcBef>
                  <a:spcPct val="0"/>
                </a:spcBef>
              </a:pPr>
              <a:r>
                <a:rPr lang="en-US" sz="4335" spc="-86">
                  <a:solidFill>
                    <a:srgbClr val="FFFFFF"/>
                  </a:solidFill>
                  <a:latin typeface="Fira Sans Medium"/>
                </a:rPr>
                <a:t>01</a:t>
              </a:r>
            </a:p>
          </p:txBody>
        </p:sp>
      </p:grpSp>
      <p:grpSp>
        <p:nvGrpSpPr>
          <p:cNvPr name="Group 11" id="11"/>
          <p:cNvGrpSpPr/>
          <p:nvPr/>
        </p:nvGrpSpPr>
        <p:grpSpPr>
          <a:xfrm rot="0">
            <a:off x="682336" y="7923732"/>
            <a:ext cx="1337124" cy="1158074"/>
            <a:chOff x="0" y="0"/>
            <a:chExt cx="1782832" cy="1544099"/>
          </a:xfrm>
        </p:grpSpPr>
        <p:grpSp>
          <p:nvGrpSpPr>
            <p:cNvPr name="Group 12" id="12"/>
            <p:cNvGrpSpPr/>
            <p:nvPr/>
          </p:nvGrpSpPr>
          <p:grpSpPr>
            <a:xfrm rot="-10800000">
              <a:off x="0" y="0"/>
              <a:ext cx="1782832" cy="1544099"/>
              <a:chOff x="0" y="0"/>
              <a:chExt cx="6202680" cy="5372100"/>
            </a:xfrm>
          </p:grpSpPr>
          <p:sp>
            <p:nvSpPr>
              <p:cNvPr name="Freeform 13" id="13"/>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1836B2"/>
              </a:solidFill>
            </p:spPr>
          </p:sp>
        </p:grpSp>
        <p:sp>
          <p:nvSpPr>
            <p:cNvPr name="TextBox 14" id="14"/>
            <p:cNvSpPr txBox="true"/>
            <p:nvPr/>
          </p:nvSpPr>
          <p:spPr>
            <a:xfrm rot="0">
              <a:off x="392325" y="250531"/>
              <a:ext cx="998181" cy="957311"/>
            </a:xfrm>
            <a:prstGeom prst="rect">
              <a:avLst/>
            </a:prstGeom>
          </p:spPr>
          <p:txBody>
            <a:bodyPr anchor="t" rtlCol="false" tIns="0" lIns="0" bIns="0" rIns="0">
              <a:spAutoFit/>
            </a:bodyPr>
            <a:lstStyle/>
            <a:p>
              <a:pPr algn="ctr">
                <a:lnSpc>
                  <a:spcPts val="6068"/>
                </a:lnSpc>
                <a:spcBef>
                  <a:spcPct val="0"/>
                </a:spcBef>
              </a:pPr>
              <a:r>
                <a:rPr lang="en-US" sz="4334" spc="-86">
                  <a:solidFill>
                    <a:srgbClr val="FFFFFF"/>
                  </a:solidFill>
                  <a:latin typeface="Fira Sans Medium"/>
                </a:rPr>
                <a:t>02</a:t>
              </a:r>
            </a:p>
          </p:txBody>
        </p:sp>
      </p:grpSp>
      <p:sp>
        <p:nvSpPr>
          <p:cNvPr name="TextBox 15" id="15"/>
          <p:cNvSpPr txBox="true"/>
          <p:nvPr/>
        </p:nvSpPr>
        <p:spPr>
          <a:xfrm rot="0">
            <a:off x="2354958" y="6553655"/>
            <a:ext cx="12312613" cy="819150"/>
          </a:xfrm>
          <a:prstGeom prst="rect">
            <a:avLst/>
          </a:prstGeom>
        </p:spPr>
        <p:txBody>
          <a:bodyPr anchor="t" rtlCol="false" tIns="0" lIns="0" bIns="0" rIns="0">
            <a:spAutoFit/>
          </a:bodyPr>
          <a:lstStyle/>
          <a:p>
            <a:pPr algn="l" marL="0" indent="0" lvl="0">
              <a:lnSpc>
                <a:spcPts val="3278"/>
              </a:lnSpc>
              <a:spcBef>
                <a:spcPct val="0"/>
              </a:spcBef>
            </a:pPr>
            <a:r>
              <a:rPr lang="en-US" sz="2732" spc="81">
                <a:solidFill>
                  <a:srgbClr val="000000"/>
                </a:solidFill>
                <a:latin typeface="Fira Sans Light"/>
              </a:rPr>
              <a:t>To guarantee high-quality care for the patients we will have to ensure we are protecting valuable patient information </a:t>
            </a:r>
          </a:p>
        </p:txBody>
      </p:sp>
      <p:sp>
        <p:nvSpPr>
          <p:cNvPr name="TextBox 16" id="16"/>
          <p:cNvSpPr txBox="true"/>
          <p:nvPr/>
        </p:nvSpPr>
        <p:spPr>
          <a:xfrm rot="0">
            <a:off x="2354958" y="8093194"/>
            <a:ext cx="14578092" cy="819150"/>
          </a:xfrm>
          <a:prstGeom prst="rect">
            <a:avLst/>
          </a:prstGeom>
        </p:spPr>
        <p:txBody>
          <a:bodyPr anchor="t" rtlCol="false" tIns="0" lIns="0" bIns="0" rIns="0">
            <a:spAutoFit/>
          </a:bodyPr>
          <a:lstStyle/>
          <a:p>
            <a:pPr algn="l" marL="0" indent="0" lvl="0">
              <a:lnSpc>
                <a:spcPts val="3278"/>
              </a:lnSpc>
              <a:spcBef>
                <a:spcPct val="0"/>
              </a:spcBef>
            </a:pPr>
            <a:r>
              <a:rPr lang="en-US" sz="2732" spc="81">
                <a:solidFill>
                  <a:srgbClr val="000000"/>
                </a:solidFill>
                <a:latin typeface="Fira Sans Light"/>
              </a:rPr>
              <a:t>As a future feature we would like to also provide Reti scan images for patients to view. We will need to ensure encryption and backup of data to prevent breach or data loss</a:t>
            </a:r>
          </a:p>
        </p:txBody>
      </p:sp>
      <p:pic>
        <p:nvPicPr>
          <p:cNvPr name="Picture 17" id="17"/>
          <p:cNvPicPr>
            <a:picLocks noChangeAspect="true"/>
          </p:cNvPicPr>
          <p:nvPr/>
        </p:nvPicPr>
        <p:blipFill>
          <a:blip r:embed="rId2"/>
          <a:srcRect l="0" t="0" r="0" b="0"/>
          <a:stretch>
            <a:fillRect/>
          </a:stretch>
        </p:blipFill>
        <p:spPr>
          <a:xfrm flipH="false" flipV="false" rot="0">
            <a:off x="-92666" y="-536323"/>
            <a:ext cx="4709106" cy="2595241"/>
          </a:xfrm>
          <a:prstGeom prst="rect">
            <a:avLst/>
          </a:prstGeom>
        </p:spPr>
      </p:pic>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667676" y="4292516"/>
            <a:ext cx="17926976" cy="1701967"/>
            <a:chOff x="0" y="0"/>
            <a:chExt cx="56584828" cy="5372100"/>
          </a:xfrm>
        </p:grpSpPr>
        <p:sp>
          <p:nvSpPr>
            <p:cNvPr name="Freeform 3" id="3"/>
            <p:cNvSpPr/>
            <p:nvPr/>
          </p:nvSpPr>
          <p:spPr>
            <a:xfrm>
              <a:off x="0" y="0"/>
              <a:ext cx="56584825" cy="5372100"/>
            </a:xfrm>
            <a:custGeom>
              <a:avLst/>
              <a:gdLst/>
              <a:ahLst/>
              <a:cxnLst/>
              <a:rect r="r" b="b" t="t" l="l"/>
              <a:pathLst>
                <a:path h="5372100" w="56584825">
                  <a:moveTo>
                    <a:pt x="55034160" y="0"/>
                  </a:moveTo>
                  <a:lnTo>
                    <a:pt x="1550670" y="0"/>
                  </a:lnTo>
                  <a:lnTo>
                    <a:pt x="0" y="2686050"/>
                  </a:lnTo>
                  <a:lnTo>
                    <a:pt x="1550670" y="5372100"/>
                  </a:lnTo>
                  <a:lnTo>
                    <a:pt x="55034160" y="5372100"/>
                  </a:lnTo>
                  <a:lnTo>
                    <a:pt x="56584825" y="2686050"/>
                  </a:lnTo>
                  <a:lnTo>
                    <a:pt x="55034160" y="0"/>
                  </a:lnTo>
                  <a:close/>
                </a:path>
              </a:pathLst>
            </a:custGeom>
            <a:solidFill>
              <a:srgbClr val="1836B2"/>
            </a:solidFill>
          </p:spPr>
        </p:sp>
      </p:grpSp>
      <p:sp>
        <p:nvSpPr>
          <p:cNvPr name="TextBox 4" id="4"/>
          <p:cNvSpPr txBox="true"/>
          <p:nvPr/>
        </p:nvSpPr>
        <p:spPr>
          <a:xfrm rot="0">
            <a:off x="218078" y="4479925"/>
            <a:ext cx="14283948" cy="1193800"/>
          </a:xfrm>
          <a:prstGeom prst="rect">
            <a:avLst/>
          </a:prstGeom>
        </p:spPr>
        <p:txBody>
          <a:bodyPr anchor="t" rtlCol="false" tIns="0" lIns="0" bIns="0" rIns="0">
            <a:spAutoFit/>
          </a:bodyPr>
          <a:lstStyle/>
          <a:p>
            <a:pPr>
              <a:lnSpc>
                <a:spcPts val="9799"/>
              </a:lnSpc>
              <a:spcBef>
                <a:spcPct val="0"/>
              </a:spcBef>
            </a:pPr>
            <a:r>
              <a:rPr lang="en-US" sz="6999" spc="-139">
                <a:solidFill>
                  <a:srgbClr val="FFFFFF"/>
                </a:solidFill>
                <a:latin typeface="Fira Sans Medium"/>
              </a:rPr>
              <a:t>DEMO</a:t>
            </a:r>
          </a:p>
        </p:txBody>
      </p:sp>
      <p:pic>
        <p:nvPicPr>
          <p:cNvPr name="Picture 5" id="5"/>
          <p:cNvPicPr>
            <a:picLocks noChangeAspect="true"/>
          </p:cNvPicPr>
          <p:nvPr/>
        </p:nvPicPr>
        <p:blipFill>
          <a:blip r:embed="rId2"/>
          <a:srcRect l="0" t="0" r="0" b="0"/>
          <a:stretch>
            <a:fillRect/>
          </a:stretch>
        </p:blipFill>
        <p:spPr>
          <a:xfrm flipH="false" flipV="false" rot="0">
            <a:off x="-92666" y="-536323"/>
            <a:ext cx="4709106" cy="259524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DAEwHZ6lsXg</dc:identifier>
  <dcterms:modified xsi:type="dcterms:W3CDTF">2011-08-01T06:04:30Z</dcterms:modified>
  <cp:revision>1</cp:revision>
  <dc:title>AgeWISE Presentation</dc:title>
</cp:coreProperties>
</file>

<file path=docProps/thumbnail.jpeg>
</file>